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Lst>
  <p:sldSz cx="12192000" cy="6858000"/>
  <p:notesSz cx="6858000" cy="9144000"/>
  <p:embeddedFontLst>
    <p:embeddedFont>
      <p:font typeface="Calibri" panose="020F0502020204030204" pitchFamily="34" charset="0"/>
      <p:regular r:id="rId161"/>
      <p:bold r:id="rId162"/>
      <p:italic r:id="rId163"/>
      <p:boldItalic r:id="rId164"/>
    </p:embeddedFont>
    <p:embeddedFont>
      <p:font typeface="Cambria" panose="02040503050406030204" pitchFamily="18" charset="0"/>
      <p:regular r:id="rId165"/>
      <p:bold r:id="rId166"/>
      <p:italic r:id="rId167"/>
      <p:boldItalic r:id="rId168"/>
    </p:embeddedFont>
    <p:embeddedFont>
      <p:font typeface="Helvetica Neue" panose="020B0604020202020204" charset="0"/>
      <p:regular r:id="rId169"/>
      <p:bold r:id="rId170"/>
      <p:italic r:id="rId171"/>
      <p:boldItalic r:id="rId1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3" roundtripDataSignature="AMtx7mgLr9TOxyMCtNbm72E57bPWR5o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EE0F6-DB01-454C-A4C7-0C613A3BA2CF}">
  <a:tblStyle styleId="{116EE0F6-DB01-454C-A4C7-0C613A3BA2C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ADD62C9-BF57-48C4-B123-E88A4D9B103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1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fntdata"/><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4.fntdata"/><Relationship Id="rId16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6.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1" name="Google Shape;1041;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5" name="Google Shape;1055;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0" name="Google Shape;1070;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9" name="Google Shape;1079;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5" name="Google Shape;1085;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7" name="Google Shape;1097;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2" name="Google Shape;1102;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1" name="Google Shape;1111;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113</a:t>
            </a:fld>
            <a:endParaRPr>
              <a:latin typeface="Helvetica Neue"/>
              <a:ea typeface="Helvetica Neue"/>
              <a:cs typeface="Helvetica Neue"/>
              <a:sym typeface="Helvetica Neue"/>
            </a:endParaRPr>
          </a:p>
        </p:txBody>
      </p:sp>
      <p:sp>
        <p:nvSpPr>
          <p:cNvPr id="1132" name="Google Shape;1132;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3" name="Google Shape;1133;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114</a:t>
            </a:fld>
            <a:endParaRPr>
              <a:latin typeface="Helvetica Neue"/>
              <a:ea typeface="Helvetica Neue"/>
              <a:cs typeface="Helvetica Neue"/>
              <a:sym typeface="Helvetica Neue"/>
            </a:endParaRPr>
          </a:p>
        </p:txBody>
      </p:sp>
      <p:sp>
        <p:nvSpPr>
          <p:cNvPr id="1139" name="Google Shape;1139;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0" name="Google Shape;1140;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115</a:t>
            </a:fld>
            <a:endParaRPr>
              <a:latin typeface="Helvetica Neue"/>
              <a:ea typeface="Helvetica Neue"/>
              <a:cs typeface="Helvetica Neue"/>
              <a:sym typeface="Helvetica Neue"/>
            </a:endParaRPr>
          </a:p>
        </p:txBody>
      </p:sp>
      <p:sp>
        <p:nvSpPr>
          <p:cNvPr id="1147" name="Google Shape;1147;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8" name="Google Shape;1148;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116</a:t>
            </a:fld>
            <a:endParaRPr>
              <a:latin typeface="Helvetica Neue"/>
              <a:ea typeface="Helvetica Neue"/>
              <a:cs typeface="Helvetica Neue"/>
              <a:sym typeface="Helvetica Neue"/>
            </a:endParaRPr>
          </a:p>
        </p:txBody>
      </p:sp>
      <p:sp>
        <p:nvSpPr>
          <p:cNvPr id="1154" name="Google Shape;1154;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5" name="Google Shape;1155;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117</a:t>
            </a:fld>
            <a:endParaRPr>
              <a:latin typeface="Helvetica Neue"/>
              <a:ea typeface="Helvetica Neue"/>
              <a:cs typeface="Helvetica Neue"/>
              <a:sym typeface="Helvetica Neue"/>
            </a:endParaRPr>
          </a:p>
        </p:txBody>
      </p:sp>
      <p:sp>
        <p:nvSpPr>
          <p:cNvPr id="1161" name="Google Shape;1161;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2" name="Google Shape;1162;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8" name="Google Shape;1168;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5" name="Google Shape;1175;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120</a:t>
            </a:fld>
            <a:endParaRPr>
              <a:latin typeface="Helvetica Neue"/>
              <a:ea typeface="Helvetica Neue"/>
              <a:cs typeface="Helvetica Neue"/>
              <a:sym typeface="Helvetica Neue"/>
            </a:endParaRPr>
          </a:p>
        </p:txBody>
      </p:sp>
      <p:sp>
        <p:nvSpPr>
          <p:cNvPr id="1180" name="Google Shape;1180;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1" name="Google Shape;1181;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121</a:t>
            </a:fld>
            <a:endParaRPr>
              <a:latin typeface="Helvetica Neue"/>
              <a:ea typeface="Helvetica Neue"/>
              <a:cs typeface="Helvetica Neue"/>
              <a:sym typeface="Helvetica Neue"/>
            </a:endParaRPr>
          </a:p>
        </p:txBody>
      </p:sp>
      <p:sp>
        <p:nvSpPr>
          <p:cNvPr id="1188" name="Google Shape;1188;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9" name="Google Shape;1189;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122</a:t>
            </a:fld>
            <a:endParaRPr>
              <a:latin typeface="Helvetica Neue"/>
              <a:ea typeface="Helvetica Neue"/>
              <a:cs typeface="Helvetica Neue"/>
              <a:sym typeface="Helvetica Neue"/>
            </a:endParaRPr>
          </a:p>
        </p:txBody>
      </p:sp>
      <p:sp>
        <p:nvSpPr>
          <p:cNvPr id="1195" name="Google Shape;1195;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6" name="Google Shape;1196;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123</a:t>
            </a:fld>
            <a:endParaRPr>
              <a:latin typeface="Helvetica Neue"/>
              <a:ea typeface="Helvetica Neue"/>
              <a:cs typeface="Helvetica Neue"/>
              <a:sym typeface="Helvetica Neue"/>
            </a:endParaRPr>
          </a:p>
        </p:txBody>
      </p:sp>
      <p:sp>
        <p:nvSpPr>
          <p:cNvPr id="1202" name="Google Shape;1202;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3" name="Google Shape;1203;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124</a:t>
            </a:fld>
            <a:endParaRPr>
              <a:latin typeface="Helvetica Neue"/>
              <a:ea typeface="Helvetica Neue"/>
              <a:cs typeface="Helvetica Neue"/>
              <a:sym typeface="Helvetica Neue"/>
            </a:endParaRPr>
          </a:p>
        </p:txBody>
      </p:sp>
      <p:sp>
        <p:nvSpPr>
          <p:cNvPr id="1209" name="Google Shape;1209;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0" name="Google Shape;1210;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125</a:t>
            </a:fld>
            <a:endParaRPr>
              <a:latin typeface="Helvetica Neue"/>
              <a:ea typeface="Helvetica Neue"/>
              <a:cs typeface="Helvetica Neue"/>
              <a:sym typeface="Helvetica Neue"/>
            </a:endParaRPr>
          </a:p>
        </p:txBody>
      </p:sp>
      <p:sp>
        <p:nvSpPr>
          <p:cNvPr id="1216" name="Google Shape;1216;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7" name="Google Shape;1217;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5" name="Google Shape;1235;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5" name="Google Shape;124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131</a:t>
            </a:fld>
            <a:endParaRPr>
              <a:latin typeface="Helvetica Neue"/>
              <a:ea typeface="Helvetica Neue"/>
              <a:cs typeface="Helvetica Neue"/>
              <a:sym typeface="Helvetica Neue"/>
            </a:endParaRPr>
          </a:p>
        </p:txBody>
      </p:sp>
      <p:sp>
        <p:nvSpPr>
          <p:cNvPr id="1256" name="Google Shape;1256;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7" name="Google Shape;1257;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3" name="Google Shape;1263;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133</a:t>
            </a:fld>
            <a:endParaRPr>
              <a:latin typeface="Helvetica Neue"/>
              <a:ea typeface="Helvetica Neue"/>
              <a:cs typeface="Helvetica Neue"/>
              <a:sym typeface="Helvetica Neue"/>
            </a:endParaRPr>
          </a:p>
        </p:txBody>
      </p:sp>
      <p:sp>
        <p:nvSpPr>
          <p:cNvPr id="1272" name="Google Shape;1272;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3" name="Google Shape;1273;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134</a:t>
            </a:fld>
            <a:endParaRPr>
              <a:latin typeface="Helvetica Neue"/>
              <a:ea typeface="Helvetica Neue"/>
              <a:cs typeface="Helvetica Neue"/>
              <a:sym typeface="Helvetica Neue"/>
            </a:endParaRPr>
          </a:p>
        </p:txBody>
      </p:sp>
      <p:sp>
        <p:nvSpPr>
          <p:cNvPr id="1280" name="Google Shape;1280;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1" name="Google Shape;1281;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8" name="Google Shape;1308;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136</a:t>
            </a:fld>
            <a:endParaRPr>
              <a:latin typeface="Helvetica Neue"/>
              <a:ea typeface="Helvetica Neue"/>
              <a:cs typeface="Helvetica Neue"/>
              <a:sym typeface="Helvetica Neue"/>
            </a:endParaRPr>
          </a:p>
        </p:txBody>
      </p:sp>
      <p:sp>
        <p:nvSpPr>
          <p:cNvPr id="1317" name="Google Shape;1317;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8" name="Google Shape;1318;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137</a:t>
            </a:fld>
            <a:endParaRPr>
              <a:latin typeface="Helvetica Neue"/>
              <a:ea typeface="Helvetica Neue"/>
              <a:cs typeface="Helvetica Neue"/>
              <a:sym typeface="Helvetica Neue"/>
            </a:endParaRPr>
          </a:p>
        </p:txBody>
      </p:sp>
      <p:sp>
        <p:nvSpPr>
          <p:cNvPr id="1324" name="Google Shape;1324;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5" name="Google Shape;1325;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p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138</a:t>
            </a:fld>
            <a:endParaRPr>
              <a:latin typeface="Helvetica Neue"/>
              <a:ea typeface="Helvetica Neue"/>
              <a:cs typeface="Helvetica Neue"/>
              <a:sym typeface="Helvetica Neue"/>
            </a:endParaRPr>
          </a:p>
        </p:txBody>
      </p:sp>
      <p:sp>
        <p:nvSpPr>
          <p:cNvPr id="1331" name="Google Shape;1331;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2" name="Google Shape;1332;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1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139</a:t>
            </a:fld>
            <a:endParaRPr>
              <a:latin typeface="Helvetica Neue"/>
              <a:ea typeface="Helvetica Neue"/>
              <a:cs typeface="Helvetica Neue"/>
              <a:sym typeface="Helvetica Neue"/>
            </a:endParaRPr>
          </a:p>
        </p:txBody>
      </p:sp>
      <p:sp>
        <p:nvSpPr>
          <p:cNvPr id="1338" name="Google Shape;1338;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9" name="Google Shape;1339;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6" name="Google Shape;135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2" name="Google Shape;1362;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8" name="Google Shape;1368;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4" name="Google Shape;1374;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1" name="Google Shape;1381;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7" name="Google Shape;1387;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4" name="Google Shape;1394;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0" name="Google Shape;1400;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7" name="Google Shape;1407;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1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3" name="Google Shape;1413;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0" name="Google Shape;1420;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1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6" name="Google Shape;1426;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p1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2" name="Google Shape;1432;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1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9" name="Google Shape;1439;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1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5" name="Google Shape;1445;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1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1" name="Google Shape;1451;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1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9" name="Google Shape;1489;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1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Helvetica Neue"/>
                <a:ea typeface="Helvetica Neue"/>
                <a:cs typeface="Helvetica Neue"/>
                <a:sym typeface="Helvetica Neue"/>
              </a:rPr>
              <a:t>24</a:t>
            </a:fld>
            <a:endParaRPr sz="1200">
              <a:solidFill>
                <a:schemeClr val="dk1"/>
              </a:solidFill>
              <a:latin typeface="Helvetica Neue"/>
              <a:ea typeface="Helvetica Neue"/>
              <a:cs typeface="Helvetica Neue"/>
              <a:sym typeface="Helvetica Neue"/>
            </a:endParaRPr>
          </a:p>
        </p:txBody>
      </p:sp>
      <p:sp>
        <p:nvSpPr>
          <p:cNvPr id="345" name="Google Shape;34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Helvetica Neue"/>
                <a:ea typeface="Helvetica Neue"/>
                <a:cs typeface="Helvetica Neue"/>
                <a:sym typeface="Helvetica Neue"/>
              </a:rPr>
              <a:t>25</a:t>
            </a:fld>
            <a:endParaRPr sz="1200">
              <a:solidFill>
                <a:schemeClr val="dk1"/>
              </a:solidFill>
              <a:latin typeface="Helvetica Neue"/>
              <a:ea typeface="Helvetica Neue"/>
              <a:cs typeface="Helvetica Neue"/>
              <a:sym typeface="Helvetica Neue"/>
            </a:endParaRPr>
          </a:p>
        </p:txBody>
      </p:sp>
      <p:sp>
        <p:nvSpPr>
          <p:cNvPr id="354" name="Google Shape;35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27</a:t>
            </a:fld>
            <a:endParaRPr>
              <a:latin typeface="Helvetica Neue"/>
              <a:ea typeface="Helvetica Neue"/>
              <a:cs typeface="Helvetica Neue"/>
              <a:sym typeface="Helvetica Neue"/>
            </a:endParaRPr>
          </a:p>
        </p:txBody>
      </p:sp>
      <p:sp>
        <p:nvSpPr>
          <p:cNvPr id="372" name="Google Shape;37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28</a:t>
            </a:fld>
            <a:endParaRPr>
              <a:latin typeface="Helvetica Neue"/>
              <a:ea typeface="Helvetica Neue"/>
              <a:cs typeface="Helvetica Neue"/>
              <a:sym typeface="Helvetica Neue"/>
            </a:endParaRPr>
          </a:p>
        </p:txBody>
      </p:sp>
      <p:sp>
        <p:nvSpPr>
          <p:cNvPr id="382" name="Google Shape;38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 name="Google Shape;38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29</a:t>
            </a:fld>
            <a:endParaRPr>
              <a:latin typeface="Helvetica Neue"/>
              <a:ea typeface="Helvetica Neue"/>
              <a:cs typeface="Helvetica Neue"/>
              <a:sym typeface="Helvetica Neue"/>
            </a:endParaRPr>
          </a:p>
        </p:txBody>
      </p:sp>
      <p:sp>
        <p:nvSpPr>
          <p:cNvPr id="392" name="Google Shape;39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30</a:t>
            </a:fld>
            <a:endParaRPr>
              <a:latin typeface="Helvetica Neue"/>
              <a:ea typeface="Helvetica Neue"/>
              <a:cs typeface="Helvetica Neue"/>
              <a:sym typeface="Helvetica Neue"/>
            </a:endParaRPr>
          </a:p>
        </p:txBody>
      </p:sp>
      <p:sp>
        <p:nvSpPr>
          <p:cNvPr id="402" name="Google Shape;40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3" name="Google Shape;40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31</a:t>
            </a:fld>
            <a:endParaRPr>
              <a:latin typeface="Helvetica Neue"/>
              <a:ea typeface="Helvetica Neue"/>
              <a:cs typeface="Helvetica Neue"/>
              <a:sym typeface="Helvetica Neue"/>
            </a:endParaRPr>
          </a:p>
        </p:txBody>
      </p:sp>
      <p:sp>
        <p:nvSpPr>
          <p:cNvPr id="412" name="Google Shape;41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3" name="Google Shape;41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32</a:t>
            </a:fld>
            <a:endParaRPr>
              <a:latin typeface="Helvetica Neue"/>
              <a:ea typeface="Helvetica Neue"/>
              <a:cs typeface="Helvetica Neue"/>
              <a:sym typeface="Helvetica Neue"/>
            </a:endParaRPr>
          </a:p>
        </p:txBody>
      </p:sp>
      <p:sp>
        <p:nvSpPr>
          <p:cNvPr id="422" name="Google Shape;4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33</a:t>
            </a:fld>
            <a:endParaRPr>
              <a:latin typeface="Helvetica Neue"/>
              <a:ea typeface="Helvetica Neue"/>
              <a:cs typeface="Helvetica Neue"/>
              <a:sym typeface="Helvetica Neue"/>
            </a:endParaRPr>
          </a:p>
        </p:txBody>
      </p:sp>
      <p:sp>
        <p:nvSpPr>
          <p:cNvPr id="432" name="Google Shape;43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3" name="Google Shape;43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34</a:t>
            </a:fld>
            <a:endParaRPr>
              <a:latin typeface="Helvetica Neue"/>
              <a:ea typeface="Helvetica Neue"/>
              <a:cs typeface="Helvetica Neue"/>
              <a:sym typeface="Helvetica Neue"/>
            </a:endParaRPr>
          </a:p>
        </p:txBody>
      </p:sp>
      <p:sp>
        <p:nvSpPr>
          <p:cNvPr id="442" name="Google Shape;44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35</a:t>
            </a:fld>
            <a:endParaRPr>
              <a:latin typeface="Helvetica Neue"/>
              <a:ea typeface="Helvetica Neue"/>
              <a:cs typeface="Helvetica Neue"/>
              <a:sym typeface="Helvetica Neue"/>
            </a:endParaRPr>
          </a:p>
        </p:txBody>
      </p:sp>
      <p:sp>
        <p:nvSpPr>
          <p:cNvPr id="452" name="Google Shape;45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36</a:t>
            </a:fld>
            <a:endParaRPr>
              <a:latin typeface="Helvetica Neue"/>
              <a:ea typeface="Helvetica Neue"/>
              <a:cs typeface="Helvetica Neue"/>
              <a:sym typeface="Helvetica Neue"/>
            </a:endParaRPr>
          </a:p>
        </p:txBody>
      </p:sp>
      <p:sp>
        <p:nvSpPr>
          <p:cNvPr id="462" name="Google Shape;46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 name="Google Shape;46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37</a:t>
            </a:fld>
            <a:endParaRPr>
              <a:latin typeface="Helvetica Neue"/>
              <a:ea typeface="Helvetica Neue"/>
              <a:cs typeface="Helvetica Neue"/>
              <a:sym typeface="Helvetica Neue"/>
            </a:endParaRPr>
          </a:p>
        </p:txBody>
      </p:sp>
      <p:sp>
        <p:nvSpPr>
          <p:cNvPr id="472" name="Google Shape;47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38</a:t>
            </a:fld>
            <a:endParaRPr>
              <a:latin typeface="Helvetica Neue"/>
              <a:ea typeface="Helvetica Neue"/>
              <a:cs typeface="Helvetica Neue"/>
              <a:sym typeface="Helvetica Neue"/>
            </a:endParaRPr>
          </a:p>
        </p:txBody>
      </p:sp>
      <p:sp>
        <p:nvSpPr>
          <p:cNvPr id="484" name="Google Shape;48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39</a:t>
            </a:fld>
            <a:endParaRPr>
              <a:latin typeface="Helvetica Neue"/>
              <a:ea typeface="Helvetica Neue"/>
              <a:cs typeface="Helvetica Neue"/>
              <a:sym typeface="Helvetica Neue"/>
            </a:endParaRPr>
          </a:p>
        </p:txBody>
      </p:sp>
      <p:sp>
        <p:nvSpPr>
          <p:cNvPr id="494" name="Google Shape;49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5" name="Google Shape;49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40</a:t>
            </a:fld>
            <a:endParaRPr>
              <a:latin typeface="Helvetica Neue"/>
              <a:ea typeface="Helvetica Neue"/>
              <a:cs typeface="Helvetica Neue"/>
              <a:sym typeface="Helvetica Neue"/>
            </a:endParaRPr>
          </a:p>
        </p:txBody>
      </p:sp>
      <p:sp>
        <p:nvSpPr>
          <p:cNvPr id="504" name="Google Shape;50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 name="Google Shape;50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41</a:t>
            </a:fld>
            <a:endParaRPr>
              <a:latin typeface="Helvetica Neue"/>
              <a:ea typeface="Helvetica Neue"/>
              <a:cs typeface="Helvetica Neue"/>
              <a:sym typeface="Helvetica Neue"/>
            </a:endParaRPr>
          </a:p>
        </p:txBody>
      </p:sp>
      <p:sp>
        <p:nvSpPr>
          <p:cNvPr id="514" name="Google Shape;51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5" name="Google Shape;51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42</a:t>
            </a:fld>
            <a:endParaRPr>
              <a:latin typeface="Helvetica Neue"/>
              <a:ea typeface="Helvetica Neue"/>
              <a:cs typeface="Helvetica Neue"/>
              <a:sym typeface="Helvetica Neue"/>
            </a:endParaRPr>
          </a:p>
        </p:txBody>
      </p:sp>
      <p:sp>
        <p:nvSpPr>
          <p:cNvPr id="524" name="Google Shape;52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5" name="Google Shape;52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43</a:t>
            </a:fld>
            <a:endParaRPr>
              <a:latin typeface="Helvetica Neue"/>
              <a:ea typeface="Helvetica Neue"/>
              <a:cs typeface="Helvetica Neue"/>
              <a:sym typeface="Helvetica Neue"/>
            </a:endParaRPr>
          </a:p>
        </p:txBody>
      </p:sp>
      <p:sp>
        <p:nvSpPr>
          <p:cNvPr id="534" name="Google Shape;53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5" name="Google Shape;53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44</a:t>
            </a:fld>
            <a:endParaRPr>
              <a:latin typeface="Helvetica Neue"/>
              <a:ea typeface="Helvetica Neue"/>
              <a:cs typeface="Helvetica Neue"/>
              <a:sym typeface="Helvetica Neue"/>
            </a:endParaRPr>
          </a:p>
        </p:txBody>
      </p:sp>
      <p:sp>
        <p:nvSpPr>
          <p:cNvPr id="544" name="Google Shape;54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5" name="Google Shape;54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45</a:t>
            </a:fld>
            <a:endParaRPr>
              <a:latin typeface="Helvetica Neue"/>
              <a:ea typeface="Helvetica Neue"/>
              <a:cs typeface="Helvetica Neue"/>
              <a:sym typeface="Helvetica Neue"/>
            </a:endParaRPr>
          </a:p>
        </p:txBody>
      </p:sp>
      <p:sp>
        <p:nvSpPr>
          <p:cNvPr id="555" name="Google Shape;55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6" name="Google Shape;55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46</a:t>
            </a:fld>
            <a:endParaRPr>
              <a:latin typeface="Helvetica Neue"/>
              <a:ea typeface="Helvetica Neue"/>
              <a:cs typeface="Helvetica Neue"/>
              <a:sym typeface="Helvetica Neue"/>
            </a:endParaRPr>
          </a:p>
        </p:txBody>
      </p:sp>
      <p:sp>
        <p:nvSpPr>
          <p:cNvPr id="565" name="Google Shape;56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6" name="Google Shape;56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47</a:t>
            </a:fld>
            <a:endParaRPr>
              <a:latin typeface="Helvetica Neue"/>
              <a:ea typeface="Helvetica Neue"/>
              <a:cs typeface="Helvetica Neue"/>
              <a:sym typeface="Helvetica Neue"/>
            </a:endParaRPr>
          </a:p>
        </p:txBody>
      </p:sp>
      <p:sp>
        <p:nvSpPr>
          <p:cNvPr id="575" name="Google Shape;57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6" name="Google Shape;57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48</a:t>
            </a:fld>
            <a:endParaRPr>
              <a:latin typeface="Helvetica Neue"/>
              <a:ea typeface="Helvetica Neue"/>
              <a:cs typeface="Helvetica Neue"/>
              <a:sym typeface="Helvetica Neue"/>
            </a:endParaRPr>
          </a:p>
        </p:txBody>
      </p:sp>
      <p:sp>
        <p:nvSpPr>
          <p:cNvPr id="585" name="Google Shape;58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6" name="Google Shape;58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49</a:t>
            </a:fld>
            <a:endParaRPr>
              <a:latin typeface="Helvetica Neue"/>
              <a:ea typeface="Helvetica Neue"/>
              <a:cs typeface="Helvetica Neue"/>
              <a:sym typeface="Helvetica Neue"/>
            </a:endParaRPr>
          </a:p>
        </p:txBody>
      </p:sp>
      <p:sp>
        <p:nvSpPr>
          <p:cNvPr id="595" name="Google Shape;59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50</a:t>
            </a:fld>
            <a:endParaRPr>
              <a:latin typeface="Helvetica Neue"/>
              <a:ea typeface="Helvetica Neue"/>
              <a:cs typeface="Helvetica Neue"/>
              <a:sym typeface="Helvetica Neue"/>
            </a:endParaRPr>
          </a:p>
        </p:txBody>
      </p:sp>
      <p:sp>
        <p:nvSpPr>
          <p:cNvPr id="606" name="Google Shape;60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7" name="Google Shape;60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51</a:t>
            </a:fld>
            <a:endParaRPr>
              <a:latin typeface="Helvetica Neue"/>
              <a:ea typeface="Helvetica Neue"/>
              <a:cs typeface="Helvetica Neue"/>
              <a:sym typeface="Helvetica Neue"/>
            </a:endParaRPr>
          </a:p>
        </p:txBody>
      </p:sp>
      <p:sp>
        <p:nvSpPr>
          <p:cNvPr id="616" name="Google Shape;61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7" name="Google Shape;61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52</a:t>
            </a:fld>
            <a:endParaRPr>
              <a:latin typeface="Helvetica Neue"/>
              <a:ea typeface="Helvetica Neue"/>
              <a:cs typeface="Helvetica Neue"/>
              <a:sym typeface="Helvetica Neue"/>
            </a:endParaRPr>
          </a:p>
        </p:txBody>
      </p:sp>
      <p:sp>
        <p:nvSpPr>
          <p:cNvPr id="627" name="Google Shape;62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8" name="Google Shape;628;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53</a:t>
            </a:fld>
            <a:endParaRPr>
              <a:latin typeface="Helvetica Neue"/>
              <a:ea typeface="Helvetica Neue"/>
              <a:cs typeface="Helvetica Neue"/>
              <a:sym typeface="Helvetica Neue"/>
            </a:endParaRPr>
          </a:p>
        </p:txBody>
      </p:sp>
      <p:sp>
        <p:nvSpPr>
          <p:cNvPr id="638" name="Google Shape;63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9" name="Google Shape;639;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54</a:t>
            </a:fld>
            <a:endParaRPr>
              <a:latin typeface="Helvetica Neue"/>
              <a:ea typeface="Helvetica Neue"/>
              <a:cs typeface="Helvetica Neue"/>
              <a:sym typeface="Helvetica Neue"/>
            </a:endParaRPr>
          </a:p>
        </p:txBody>
      </p:sp>
      <p:sp>
        <p:nvSpPr>
          <p:cNvPr id="649" name="Google Shape;64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0" name="Google Shape;65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61</a:t>
            </a:fld>
            <a:endParaRPr>
              <a:latin typeface="Helvetica Neue"/>
              <a:ea typeface="Helvetica Neue"/>
              <a:cs typeface="Helvetica Neue"/>
              <a:sym typeface="Helvetica Neue"/>
            </a:endParaRPr>
          </a:p>
        </p:txBody>
      </p:sp>
      <p:sp>
        <p:nvSpPr>
          <p:cNvPr id="709" name="Google Shape;70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0" name="Google Shape;710;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62</a:t>
            </a:fld>
            <a:endParaRPr>
              <a:latin typeface="Helvetica Neue"/>
              <a:ea typeface="Helvetica Neue"/>
              <a:cs typeface="Helvetica Neue"/>
              <a:sym typeface="Helvetica Neue"/>
            </a:endParaRPr>
          </a:p>
        </p:txBody>
      </p:sp>
      <p:sp>
        <p:nvSpPr>
          <p:cNvPr id="719" name="Google Shape;71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0" name="Google Shape;72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63</a:t>
            </a:fld>
            <a:endParaRPr>
              <a:latin typeface="Helvetica Neue"/>
              <a:ea typeface="Helvetica Neue"/>
              <a:cs typeface="Helvetica Neue"/>
              <a:sym typeface="Helvetica Neue"/>
            </a:endParaRPr>
          </a:p>
        </p:txBody>
      </p:sp>
      <p:sp>
        <p:nvSpPr>
          <p:cNvPr id="729" name="Google Shape;72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0" name="Google Shape;730;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 name="Google Shape;873;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1" name="Google Shape;100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0" name="Google Shape;1010;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16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6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just">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1C21E58-733E-4C91-9706-A8E0E97069D7}" type="datetime1">
              <a:rPr lang="en-US" smtClean="0"/>
              <a:t>5/9/2022</a:t>
            </a:fld>
            <a:endParaRPr/>
          </a:p>
        </p:txBody>
      </p:sp>
      <p:sp>
        <p:nvSpPr>
          <p:cNvPr id="20" name="Google Shape;20;p1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21" name="Google Shape;21;p1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1000"/>
              </a:spcBef>
              <a:spcAft>
                <a:spcPts val="0"/>
              </a:spcAft>
              <a:buClr>
                <a:schemeClr val="dk1"/>
              </a:buClr>
              <a:buSzPts val="1800"/>
              <a:buChar char="•"/>
              <a:defRPr/>
            </a:lvl1pPr>
            <a:lvl2pPr marL="914400" lvl="1" indent="-342900" algn="just">
              <a:lnSpc>
                <a:spcPct val="90000"/>
              </a:lnSpc>
              <a:spcBef>
                <a:spcPts val="500"/>
              </a:spcBef>
              <a:spcAft>
                <a:spcPts val="0"/>
              </a:spcAft>
              <a:buClr>
                <a:schemeClr val="dk1"/>
              </a:buClr>
              <a:buSzPts val="1800"/>
              <a:buChar char="•"/>
              <a:defRPr/>
            </a:lvl2pPr>
            <a:lvl3pPr marL="1371600" lvl="2" indent="-342900" algn="just">
              <a:lnSpc>
                <a:spcPct val="90000"/>
              </a:lnSpc>
              <a:spcBef>
                <a:spcPts val="500"/>
              </a:spcBef>
              <a:spcAft>
                <a:spcPts val="0"/>
              </a:spcAft>
              <a:buClr>
                <a:schemeClr val="dk1"/>
              </a:buClr>
              <a:buSzPts val="1800"/>
              <a:buChar char="•"/>
              <a:defRPr/>
            </a:lvl3pPr>
            <a:lvl4pPr marL="1828800" lvl="3" indent="-342900" algn="just">
              <a:lnSpc>
                <a:spcPct val="90000"/>
              </a:lnSpc>
              <a:spcBef>
                <a:spcPts val="500"/>
              </a:spcBef>
              <a:spcAft>
                <a:spcPts val="0"/>
              </a:spcAft>
              <a:buClr>
                <a:schemeClr val="dk1"/>
              </a:buClr>
              <a:buSzPts val="1800"/>
              <a:buChar char="•"/>
              <a:defRPr/>
            </a:lvl4pPr>
            <a:lvl5pPr marL="2286000" lvl="4" indent="-342900" algn="just">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A98864A-DD53-4293-B7E6-00ABC1A0A5D7}" type="datetime1">
              <a:rPr lang="en-US" smtClean="0"/>
              <a:t>5/9/2022</a:t>
            </a:fld>
            <a:endParaRPr/>
          </a:p>
        </p:txBody>
      </p:sp>
      <p:sp>
        <p:nvSpPr>
          <p:cNvPr id="77" name="Google Shape;77;p1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78" name="Google Shape;78;p1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1000"/>
              </a:spcBef>
              <a:spcAft>
                <a:spcPts val="0"/>
              </a:spcAft>
              <a:buClr>
                <a:schemeClr val="dk1"/>
              </a:buClr>
              <a:buSzPts val="1800"/>
              <a:buChar char="•"/>
              <a:defRPr/>
            </a:lvl1pPr>
            <a:lvl2pPr marL="914400" lvl="1" indent="-342900" algn="just">
              <a:lnSpc>
                <a:spcPct val="90000"/>
              </a:lnSpc>
              <a:spcBef>
                <a:spcPts val="500"/>
              </a:spcBef>
              <a:spcAft>
                <a:spcPts val="0"/>
              </a:spcAft>
              <a:buClr>
                <a:schemeClr val="dk1"/>
              </a:buClr>
              <a:buSzPts val="1800"/>
              <a:buChar char="•"/>
              <a:defRPr/>
            </a:lvl2pPr>
            <a:lvl3pPr marL="1371600" lvl="2" indent="-342900" algn="just">
              <a:lnSpc>
                <a:spcPct val="90000"/>
              </a:lnSpc>
              <a:spcBef>
                <a:spcPts val="500"/>
              </a:spcBef>
              <a:spcAft>
                <a:spcPts val="0"/>
              </a:spcAft>
              <a:buClr>
                <a:schemeClr val="dk1"/>
              </a:buClr>
              <a:buSzPts val="1800"/>
              <a:buChar char="•"/>
              <a:defRPr/>
            </a:lvl3pPr>
            <a:lvl4pPr marL="1828800" lvl="3" indent="-342900" algn="just">
              <a:lnSpc>
                <a:spcPct val="90000"/>
              </a:lnSpc>
              <a:spcBef>
                <a:spcPts val="500"/>
              </a:spcBef>
              <a:spcAft>
                <a:spcPts val="0"/>
              </a:spcAft>
              <a:buClr>
                <a:schemeClr val="dk1"/>
              </a:buClr>
              <a:buSzPts val="1800"/>
              <a:buChar char="•"/>
              <a:defRPr/>
            </a:lvl4pPr>
            <a:lvl5pPr marL="2286000" lvl="4" indent="-342900" algn="just">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5863CAE-0DB1-4F56-88E4-CF5EC62EB080}" type="datetime1">
              <a:rPr lang="en-US" smtClean="0"/>
              <a:t>5/9/2022</a:t>
            </a:fld>
            <a:endParaRPr/>
          </a:p>
        </p:txBody>
      </p:sp>
      <p:sp>
        <p:nvSpPr>
          <p:cNvPr id="83" name="Google Shape;83;p1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84" name="Google Shape;84;p1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Times New Roman"/>
              <a:buNone/>
              <a:defRPr>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just">
              <a:lnSpc>
                <a:spcPct val="90000"/>
              </a:lnSpc>
              <a:spcBef>
                <a:spcPts val="1000"/>
              </a:spcBef>
              <a:spcAft>
                <a:spcPts val="0"/>
              </a:spcAft>
              <a:buClr>
                <a:schemeClr val="dk1"/>
              </a:buClr>
              <a:buSzPts val="2800"/>
              <a:buChar char="•"/>
              <a:defRPr sz="2800">
                <a:latin typeface="Times New Roman"/>
                <a:ea typeface="Times New Roman"/>
                <a:cs typeface="Times New Roman"/>
                <a:sym typeface="Times New Roman"/>
              </a:defRPr>
            </a:lvl1pPr>
            <a:lvl2pPr marL="914400" lvl="1" indent="-406400" algn="just">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2pPr>
            <a:lvl3pPr marL="1371600" lvl="2" indent="-406400" algn="just">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3pPr>
            <a:lvl4pPr marL="1828800" lvl="3" indent="-406400" algn="just">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4pPr>
            <a:lvl5pPr marL="2286000" lvl="4" indent="-406400" algn="just">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75A9D50-2DA9-49E7-96E8-FF3A60F18FCD}" type="datetime1">
              <a:rPr lang="en-US" smtClean="0"/>
              <a:t>5/9/2022</a:t>
            </a:fld>
            <a:endParaRPr/>
          </a:p>
        </p:txBody>
      </p:sp>
      <p:sp>
        <p:nvSpPr>
          <p:cNvPr id="26" name="Google Shape;26;p1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27" name="Google Shape;27;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1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9DCE0B3-B316-4165-9916-4A33D60E712E}" type="datetime1">
              <a:rPr lang="en-US" smtClean="0"/>
              <a:t>5/9/2022</a:t>
            </a:fld>
            <a:endParaRPr/>
          </a:p>
        </p:txBody>
      </p:sp>
      <p:sp>
        <p:nvSpPr>
          <p:cNvPr id="31" name="Google Shape;31;p1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32" name="Google Shape;32;p1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1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88091E7-0BBC-4F14-8B7D-21E359513BC9}" type="datetime1">
              <a:rPr lang="en-US" smtClean="0"/>
              <a:t>5/9/2022</a:t>
            </a:fld>
            <a:endParaRPr/>
          </a:p>
        </p:txBody>
      </p:sp>
      <p:sp>
        <p:nvSpPr>
          <p:cNvPr id="35" name="Google Shape;35;p1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36" name="Google Shape;36;p1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16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6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888888"/>
              </a:buClr>
              <a:buSzPts val="2400"/>
              <a:buNone/>
              <a:defRPr sz="2400">
                <a:solidFill>
                  <a:srgbClr val="888888"/>
                </a:solidFill>
              </a:defRPr>
            </a:lvl1pPr>
            <a:lvl2pPr marL="914400" lvl="1" indent="-228600" algn="just">
              <a:lnSpc>
                <a:spcPct val="90000"/>
              </a:lnSpc>
              <a:spcBef>
                <a:spcPts val="500"/>
              </a:spcBef>
              <a:spcAft>
                <a:spcPts val="0"/>
              </a:spcAft>
              <a:buClr>
                <a:srgbClr val="888888"/>
              </a:buClr>
              <a:buSzPts val="2000"/>
              <a:buNone/>
              <a:defRPr sz="2000">
                <a:solidFill>
                  <a:srgbClr val="888888"/>
                </a:solidFill>
              </a:defRPr>
            </a:lvl2pPr>
            <a:lvl3pPr marL="1371600" lvl="2" indent="-228600" algn="just">
              <a:lnSpc>
                <a:spcPct val="90000"/>
              </a:lnSpc>
              <a:spcBef>
                <a:spcPts val="500"/>
              </a:spcBef>
              <a:spcAft>
                <a:spcPts val="0"/>
              </a:spcAft>
              <a:buClr>
                <a:srgbClr val="888888"/>
              </a:buClr>
              <a:buSzPts val="1800"/>
              <a:buNone/>
              <a:defRPr sz="1800">
                <a:solidFill>
                  <a:srgbClr val="888888"/>
                </a:solidFill>
              </a:defRPr>
            </a:lvl3pPr>
            <a:lvl4pPr marL="1828800" lvl="3" indent="-228600" algn="just">
              <a:lnSpc>
                <a:spcPct val="90000"/>
              </a:lnSpc>
              <a:spcBef>
                <a:spcPts val="500"/>
              </a:spcBef>
              <a:spcAft>
                <a:spcPts val="0"/>
              </a:spcAft>
              <a:buClr>
                <a:srgbClr val="888888"/>
              </a:buClr>
              <a:buSzPts val="1600"/>
              <a:buNone/>
              <a:defRPr sz="1600">
                <a:solidFill>
                  <a:srgbClr val="888888"/>
                </a:solidFill>
              </a:defRPr>
            </a:lvl4pPr>
            <a:lvl5pPr marL="2286000" lvl="4" indent="-228600" algn="just">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1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E3AC0CD-0E54-4C1A-97FD-66F2470F1F8D}" type="datetime1">
              <a:rPr lang="en-US" smtClean="0"/>
              <a:t>5/9/2022</a:t>
            </a:fld>
            <a:endParaRPr/>
          </a:p>
        </p:txBody>
      </p:sp>
      <p:sp>
        <p:nvSpPr>
          <p:cNvPr id="41" name="Google Shape;41;p1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42" name="Google Shape;42;p1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Times New Roman"/>
              <a:buNone/>
              <a:defRPr>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6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just">
              <a:lnSpc>
                <a:spcPct val="90000"/>
              </a:lnSpc>
              <a:spcBef>
                <a:spcPts val="1000"/>
              </a:spcBef>
              <a:spcAft>
                <a:spcPts val="0"/>
              </a:spcAft>
              <a:buClr>
                <a:schemeClr val="dk1"/>
              </a:buClr>
              <a:buSzPts val="2800"/>
              <a:buChar char="•"/>
              <a:defRPr>
                <a:latin typeface="Times New Roman"/>
                <a:ea typeface="Times New Roman"/>
                <a:cs typeface="Times New Roman"/>
                <a:sym typeface="Times New Roman"/>
              </a:defRPr>
            </a:lvl1pPr>
            <a:lvl2pPr marL="914400" lvl="1" indent="-381000" algn="just">
              <a:lnSpc>
                <a:spcPct val="90000"/>
              </a:lnSpc>
              <a:spcBef>
                <a:spcPts val="500"/>
              </a:spcBef>
              <a:spcAft>
                <a:spcPts val="0"/>
              </a:spcAft>
              <a:buClr>
                <a:schemeClr val="dk1"/>
              </a:buClr>
              <a:buSzPts val="2400"/>
              <a:buChar char="•"/>
              <a:defRPr>
                <a:latin typeface="Times New Roman"/>
                <a:ea typeface="Times New Roman"/>
                <a:cs typeface="Times New Roman"/>
                <a:sym typeface="Times New Roman"/>
              </a:defRPr>
            </a:lvl2pPr>
            <a:lvl3pPr marL="1371600" lvl="2" indent="-355600" algn="just">
              <a:lnSpc>
                <a:spcPct val="90000"/>
              </a:lnSpc>
              <a:spcBef>
                <a:spcPts val="500"/>
              </a:spcBef>
              <a:spcAft>
                <a:spcPts val="0"/>
              </a:spcAft>
              <a:buClr>
                <a:schemeClr val="dk1"/>
              </a:buClr>
              <a:buSzPts val="2000"/>
              <a:buChar char="•"/>
              <a:defRPr>
                <a:latin typeface="Times New Roman"/>
                <a:ea typeface="Times New Roman"/>
                <a:cs typeface="Times New Roman"/>
                <a:sym typeface="Times New Roman"/>
              </a:defRPr>
            </a:lvl3pPr>
            <a:lvl4pPr marL="1828800" lvl="3" indent="-342900" algn="just">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4pPr>
            <a:lvl5pPr marL="2286000" lvl="4" indent="-342900" algn="just">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just">
              <a:lnSpc>
                <a:spcPct val="90000"/>
              </a:lnSpc>
              <a:spcBef>
                <a:spcPts val="1000"/>
              </a:spcBef>
              <a:spcAft>
                <a:spcPts val="0"/>
              </a:spcAft>
              <a:buClr>
                <a:schemeClr val="dk1"/>
              </a:buClr>
              <a:buSzPts val="2800"/>
              <a:buChar char="•"/>
              <a:defRPr>
                <a:latin typeface="Times New Roman"/>
                <a:ea typeface="Times New Roman"/>
                <a:cs typeface="Times New Roman"/>
                <a:sym typeface="Times New Roman"/>
              </a:defRPr>
            </a:lvl1pPr>
            <a:lvl2pPr marL="914400" lvl="1" indent="-381000" algn="just">
              <a:lnSpc>
                <a:spcPct val="90000"/>
              </a:lnSpc>
              <a:spcBef>
                <a:spcPts val="500"/>
              </a:spcBef>
              <a:spcAft>
                <a:spcPts val="0"/>
              </a:spcAft>
              <a:buClr>
                <a:schemeClr val="dk1"/>
              </a:buClr>
              <a:buSzPts val="2400"/>
              <a:buChar char="•"/>
              <a:defRPr>
                <a:latin typeface="Times New Roman"/>
                <a:ea typeface="Times New Roman"/>
                <a:cs typeface="Times New Roman"/>
                <a:sym typeface="Times New Roman"/>
              </a:defRPr>
            </a:lvl2pPr>
            <a:lvl3pPr marL="1371600" lvl="2" indent="-355600" algn="just">
              <a:lnSpc>
                <a:spcPct val="90000"/>
              </a:lnSpc>
              <a:spcBef>
                <a:spcPts val="500"/>
              </a:spcBef>
              <a:spcAft>
                <a:spcPts val="0"/>
              </a:spcAft>
              <a:buClr>
                <a:schemeClr val="dk1"/>
              </a:buClr>
              <a:buSzPts val="2000"/>
              <a:buChar char="•"/>
              <a:defRPr>
                <a:latin typeface="Times New Roman"/>
                <a:ea typeface="Times New Roman"/>
                <a:cs typeface="Times New Roman"/>
                <a:sym typeface="Times New Roman"/>
              </a:defRPr>
            </a:lvl3pPr>
            <a:lvl4pPr marL="1828800" lvl="3" indent="-342900" algn="just">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4pPr>
            <a:lvl5pPr marL="2286000" lvl="4" indent="-342900" algn="just">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254C4AA-194E-4180-B118-8C4C0F3DF84F}" type="datetime1">
              <a:rPr lang="en-US" smtClean="0"/>
              <a:t>5/9/2022</a:t>
            </a:fld>
            <a:endParaRPr/>
          </a:p>
        </p:txBody>
      </p:sp>
      <p:sp>
        <p:nvSpPr>
          <p:cNvPr id="48" name="Google Shape;48;p1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49" name="Google Shape;49;p1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6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6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90000"/>
              </a:lnSpc>
              <a:spcBef>
                <a:spcPts val="1000"/>
              </a:spcBef>
              <a:spcAft>
                <a:spcPts val="0"/>
              </a:spcAft>
              <a:buClr>
                <a:schemeClr val="dk1"/>
              </a:buClr>
              <a:buSzPts val="2400"/>
              <a:buNone/>
              <a:defRPr sz="2400" b="1"/>
            </a:lvl1pPr>
            <a:lvl2pPr marL="914400" lvl="1" indent="-228600" algn="just">
              <a:lnSpc>
                <a:spcPct val="90000"/>
              </a:lnSpc>
              <a:spcBef>
                <a:spcPts val="500"/>
              </a:spcBef>
              <a:spcAft>
                <a:spcPts val="0"/>
              </a:spcAft>
              <a:buClr>
                <a:schemeClr val="dk1"/>
              </a:buClr>
              <a:buSzPts val="2000"/>
              <a:buNone/>
              <a:defRPr sz="2000" b="1"/>
            </a:lvl2pPr>
            <a:lvl3pPr marL="1371600" lvl="2" indent="-228600" algn="just">
              <a:lnSpc>
                <a:spcPct val="90000"/>
              </a:lnSpc>
              <a:spcBef>
                <a:spcPts val="500"/>
              </a:spcBef>
              <a:spcAft>
                <a:spcPts val="0"/>
              </a:spcAft>
              <a:buClr>
                <a:schemeClr val="dk1"/>
              </a:buClr>
              <a:buSzPts val="1800"/>
              <a:buNone/>
              <a:defRPr sz="1800" b="1"/>
            </a:lvl3pPr>
            <a:lvl4pPr marL="1828800" lvl="3" indent="-228600" algn="just">
              <a:lnSpc>
                <a:spcPct val="90000"/>
              </a:lnSpc>
              <a:spcBef>
                <a:spcPts val="500"/>
              </a:spcBef>
              <a:spcAft>
                <a:spcPts val="0"/>
              </a:spcAft>
              <a:buClr>
                <a:schemeClr val="dk1"/>
              </a:buClr>
              <a:buSzPts val="1600"/>
              <a:buNone/>
              <a:defRPr sz="1600" b="1"/>
            </a:lvl4pPr>
            <a:lvl5pPr marL="2286000" lvl="4" indent="-228600" algn="just">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16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1000"/>
              </a:spcBef>
              <a:spcAft>
                <a:spcPts val="0"/>
              </a:spcAft>
              <a:buClr>
                <a:schemeClr val="dk1"/>
              </a:buClr>
              <a:buSzPts val="1800"/>
              <a:buChar char="•"/>
              <a:defRPr/>
            </a:lvl1pPr>
            <a:lvl2pPr marL="914400" lvl="1" indent="-342900" algn="just">
              <a:lnSpc>
                <a:spcPct val="90000"/>
              </a:lnSpc>
              <a:spcBef>
                <a:spcPts val="500"/>
              </a:spcBef>
              <a:spcAft>
                <a:spcPts val="0"/>
              </a:spcAft>
              <a:buClr>
                <a:schemeClr val="dk1"/>
              </a:buClr>
              <a:buSzPts val="1800"/>
              <a:buChar char="•"/>
              <a:defRPr/>
            </a:lvl2pPr>
            <a:lvl3pPr marL="1371600" lvl="2" indent="-342900" algn="just">
              <a:lnSpc>
                <a:spcPct val="90000"/>
              </a:lnSpc>
              <a:spcBef>
                <a:spcPts val="500"/>
              </a:spcBef>
              <a:spcAft>
                <a:spcPts val="0"/>
              </a:spcAft>
              <a:buClr>
                <a:schemeClr val="dk1"/>
              </a:buClr>
              <a:buSzPts val="1800"/>
              <a:buChar char="•"/>
              <a:defRPr/>
            </a:lvl3pPr>
            <a:lvl4pPr marL="1828800" lvl="3" indent="-342900" algn="just">
              <a:lnSpc>
                <a:spcPct val="90000"/>
              </a:lnSpc>
              <a:spcBef>
                <a:spcPts val="500"/>
              </a:spcBef>
              <a:spcAft>
                <a:spcPts val="0"/>
              </a:spcAft>
              <a:buClr>
                <a:schemeClr val="dk1"/>
              </a:buClr>
              <a:buSzPts val="1800"/>
              <a:buChar char="•"/>
              <a:defRPr/>
            </a:lvl4pPr>
            <a:lvl5pPr marL="2286000" lvl="4" indent="-342900" algn="just">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6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90000"/>
              </a:lnSpc>
              <a:spcBef>
                <a:spcPts val="1000"/>
              </a:spcBef>
              <a:spcAft>
                <a:spcPts val="0"/>
              </a:spcAft>
              <a:buClr>
                <a:schemeClr val="dk1"/>
              </a:buClr>
              <a:buSzPts val="2400"/>
              <a:buNone/>
              <a:defRPr sz="2400" b="1"/>
            </a:lvl1pPr>
            <a:lvl2pPr marL="914400" lvl="1" indent="-228600" algn="just">
              <a:lnSpc>
                <a:spcPct val="90000"/>
              </a:lnSpc>
              <a:spcBef>
                <a:spcPts val="500"/>
              </a:spcBef>
              <a:spcAft>
                <a:spcPts val="0"/>
              </a:spcAft>
              <a:buClr>
                <a:schemeClr val="dk1"/>
              </a:buClr>
              <a:buSzPts val="2000"/>
              <a:buNone/>
              <a:defRPr sz="2000" b="1"/>
            </a:lvl2pPr>
            <a:lvl3pPr marL="1371600" lvl="2" indent="-228600" algn="just">
              <a:lnSpc>
                <a:spcPct val="90000"/>
              </a:lnSpc>
              <a:spcBef>
                <a:spcPts val="500"/>
              </a:spcBef>
              <a:spcAft>
                <a:spcPts val="0"/>
              </a:spcAft>
              <a:buClr>
                <a:schemeClr val="dk1"/>
              </a:buClr>
              <a:buSzPts val="1800"/>
              <a:buNone/>
              <a:defRPr sz="1800" b="1"/>
            </a:lvl3pPr>
            <a:lvl4pPr marL="1828800" lvl="3" indent="-228600" algn="just">
              <a:lnSpc>
                <a:spcPct val="90000"/>
              </a:lnSpc>
              <a:spcBef>
                <a:spcPts val="500"/>
              </a:spcBef>
              <a:spcAft>
                <a:spcPts val="0"/>
              </a:spcAft>
              <a:buClr>
                <a:schemeClr val="dk1"/>
              </a:buClr>
              <a:buSzPts val="1600"/>
              <a:buNone/>
              <a:defRPr sz="1600" b="1"/>
            </a:lvl4pPr>
            <a:lvl5pPr marL="2286000" lvl="4" indent="-228600" algn="just">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16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1000"/>
              </a:spcBef>
              <a:spcAft>
                <a:spcPts val="0"/>
              </a:spcAft>
              <a:buClr>
                <a:schemeClr val="dk1"/>
              </a:buClr>
              <a:buSzPts val="1800"/>
              <a:buChar char="•"/>
              <a:defRPr/>
            </a:lvl1pPr>
            <a:lvl2pPr marL="914400" lvl="1" indent="-342900" algn="just">
              <a:lnSpc>
                <a:spcPct val="90000"/>
              </a:lnSpc>
              <a:spcBef>
                <a:spcPts val="500"/>
              </a:spcBef>
              <a:spcAft>
                <a:spcPts val="0"/>
              </a:spcAft>
              <a:buClr>
                <a:schemeClr val="dk1"/>
              </a:buClr>
              <a:buSzPts val="1800"/>
              <a:buChar char="•"/>
              <a:defRPr/>
            </a:lvl2pPr>
            <a:lvl3pPr marL="1371600" lvl="2" indent="-342900" algn="just">
              <a:lnSpc>
                <a:spcPct val="90000"/>
              </a:lnSpc>
              <a:spcBef>
                <a:spcPts val="500"/>
              </a:spcBef>
              <a:spcAft>
                <a:spcPts val="0"/>
              </a:spcAft>
              <a:buClr>
                <a:schemeClr val="dk1"/>
              </a:buClr>
              <a:buSzPts val="1800"/>
              <a:buChar char="•"/>
              <a:defRPr/>
            </a:lvl3pPr>
            <a:lvl4pPr marL="1828800" lvl="3" indent="-342900" algn="just">
              <a:lnSpc>
                <a:spcPct val="90000"/>
              </a:lnSpc>
              <a:spcBef>
                <a:spcPts val="500"/>
              </a:spcBef>
              <a:spcAft>
                <a:spcPts val="0"/>
              </a:spcAft>
              <a:buClr>
                <a:schemeClr val="dk1"/>
              </a:buClr>
              <a:buSzPts val="1800"/>
              <a:buChar char="•"/>
              <a:defRPr/>
            </a:lvl4pPr>
            <a:lvl5pPr marL="2286000" lvl="4" indent="-342900" algn="just">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A3AED12-072C-48D2-80D2-7974FCA346E4}" type="datetime1">
              <a:rPr lang="en-US" smtClean="0"/>
              <a:t>5/9/2022</a:t>
            </a:fld>
            <a:endParaRPr/>
          </a:p>
        </p:txBody>
      </p:sp>
      <p:sp>
        <p:nvSpPr>
          <p:cNvPr id="57" name="Google Shape;57;p1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58" name="Google Shape;58;p1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90000"/>
              </a:lnSpc>
              <a:spcBef>
                <a:spcPts val="1000"/>
              </a:spcBef>
              <a:spcAft>
                <a:spcPts val="0"/>
              </a:spcAft>
              <a:buClr>
                <a:schemeClr val="dk1"/>
              </a:buClr>
              <a:buSzPts val="3200"/>
              <a:buChar char="•"/>
              <a:defRPr sz="3200"/>
            </a:lvl1pPr>
            <a:lvl2pPr marL="914400" lvl="1" indent="-406400" algn="just">
              <a:lnSpc>
                <a:spcPct val="90000"/>
              </a:lnSpc>
              <a:spcBef>
                <a:spcPts val="500"/>
              </a:spcBef>
              <a:spcAft>
                <a:spcPts val="0"/>
              </a:spcAft>
              <a:buClr>
                <a:schemeClr val="dk1"/>
              </a:buClr>
              <a:buSzPts val="2800"/>
              <a:buChar char="•"/>
              <a:defRPr sz="2800"/>
            </a:lvl2pPr>
            <a:lvl3pPr marL="1371600" lvl="2" indent="-381000" algn="just">
              <a:lnSpc>
                <a:spcPct val="90000"/>
              </a:lnSpc>
              <a:spcBef>
                <a:spcPts val="500"/>
              </a:spcBef>
              <a:spcAft>
                <a:spcPts val="0"/>
              </a:spcAft>
              <a:buClr>
                <a:schemeClr val="dk1"/>
              </a:buClr>
              <a:buSzPts val="2400"/>
              <a:buChar char="•"/>
              <a:defRPr sz="2400"/>
            </a:lvl3pPr>
            <a:lvl4pPr marL="1828800" lvl="3" indent="-355600" algn="just">
              <a:lnSpc>
                <a:spcPct val="90000"/>
              </a:lnSpc>
              <a:spcBef>
                <a:spcPts val="500"/>
              </a:spcBef>
              <a:spcAft>
                <a:spcPts val="0"/>
              </a:spcAft>
              <a:buClr>
                <a:schemeClr val="dk1"/>
              </a:buClr>
              <a:buSzPts val="2000"/>
              <a:buChar char="•"/>
              <a:defRPr sz="2000"/>
            </a:lvl4pPr>
            <a:lvl5pPr marL="2286000" lvl="4" indent="-355600" algn="just">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1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1600"/>
              <a:buNone/>
              <a:defRPr sz="1600"/>
            </a:lvl1pPr>
            <a:lvl2pPr marL="914400" lvl="1" indent="-228600" algn="just">
              <a:lnSpc>
                <a:spcPct val="90000"/>
              </a:lnSpc>
              <a:spcBef>
                <a:spcPts val="500"/>
              </a:spcBef>
              <a:spcAft>
                <a:spcPts val="0"/>
              </a:spcAft>
              <a:buClr>
                <a:schemeClr val="dk1"/>
              </a:buClr>
              <a:buSzPts val="1400"/>
              <a:buNone/>
              <a:defRPr sz="1400"/>
            </a:lvl2pPr>
            <a:lvl3pPr marL="1371600" lvl="2" indent="-228600" algn="just">
              <a:lnSpc>
                <a:spcPct val="90000"/>
              </a:lnSpc>
              <a:spcBef>
                <a:spcPts val="500"/>
              </a:spcBef>
              <a:spcAft>
                <a:spcPts val="0"/>
              </a:spcAft>
              <a:buClr>
                <a:schemeClr val="dk1"/>
              </a:buClr>
              <a:buSzPts val="1200"/>
              <a:buNone/>
              <a:defRPr sz="1200"/>
            </a:lvl3pPr>
            <a:lvl4pPr marL="1828800" lvl="3" indent="-228600" algn="just">
              <a:lnSpc>
                <a:spcPct val="90000"/>
              </a:lnSpc>
              <a:spcBef>
                <a:spcPts val="500"/>
              </a:spcBef>
              <a:spcAft>
                <a:spcPts val="0"/>
              </a:spcAft>
              <a:buClr>
                <a:schemeClr val="dk1"/>
              </a:buClr>
              <a:buSzPts val="1000"/>
              <a:buNone/>
              <a:defRPr sz="1000"/>
            </a:lvl4pPr>
            <a:lvl5pPr marL="2286000" lvl="4" indent="-228600" algn="just">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E133833-8378-429A-B7E5-C0DEC272510C}" type="datetime1">
              <a:rPr lang="en-US" smtClean="0"/>
              <a:t>5/9/2022</a:t>
            </a:fld>
            <a:endParaRPr/>
          </a:p>
        </p:txBody>
      </p:sp>
      <p:sp>
        <p:nvSpPr>
          <p:cNvPr id="64" name="Google Shape;64;p1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65" name="Google Shape;65;p1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68"/>
          <p:cNvSpPr>
            <a:spLocks noGrp="1"/>
          </p:cNvSpPr>
          <p:nvPr>
            <p:ph type="pic" idx="2"/>
          </p:nvPr>
        </p:nvSpPr>
        <p:spPr>
          <a:xfrm>
            <a:off x="5183188" y="987425"/>
            <a:ext cx="6172200" cy="4873625"/>
          </a:xfrm>
          <a:prstGeom prst="rect">
            <a:avLst/>
          </a:prstGeom>
          <a:noFill/>
          <a:ln>
            <a:noFill/>
          </a:ln>
        </p:spPr>
      </p:sp>
      <p:sp>
        <p:nvSpPr>
          <p:cNvPr id="69" name="Google Shape;69;p1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1600"/>
              <a:buNone/>
              <a:defRPr sz="1600"/>
            </a:lvl1pPr>
            <a:lvl2pPr marL="914400" lvl="1" indent="-228600" algn="just">
              <a:lnSpc>
                <a:spcPct val="90000"/>
              </a:lnSpc>
              <a:spcBef>
                <a:spcPts val="500"/>
              </a:spcBef>
              <a:spcAft>
                <a:spcPts val="0"/>
              </a:spcAft>
              <a:buClr>
                <a:schemeClr val="dk1"/>
              </a:buClr>
              <a:buSzPts val="1400"/>
              <a:buNone/>
              <a:defRPr sz="1400"/>
            </a:lvl2pPr>
            <a:lvl3pPr marL="1371600" lvl="2" indent="-228600" algn="just">
              <a:lnSpc>
                <a:spcPct val="90000"/>
              </a:lnSpc>
              <a:spcBef>
                <a:spcPts val="500"/>
              </a:spcBef>
              <a:spcAft>
                <a:spcPts val="0"/>
              </a:spcAft>
              <a:buClr>
                <a:schemeClr val="dk1"/>
              </a:buClr>
              <a:buSzPts val="1200"/>
              <a:buNone/>
              <a:defRPr sz="1200"/>
            </a:lvl3pPr>
            <a:lvl4pPr marL="1828800" lvl="3" indent="-228600" algn="just">
              <a:lnSpc>
                <a:spcPct val="90000"/>
              </a:lnSpc>
              <a:spcBef>
                <a:spcPts val="500"/>
              </a:spcBef>
              <a:spcAft>
                <a:spcPts val="0"/>
              </a:spcAft>
              <a:buClr>
                <a:schemeClr val="dk1"/>
              </a:buClr>
              <a:buSzPts val="1000"/>
              <a:buNone/>
              <a:defRPr sz="1000"/>
            </a:lvl4pPr>
            <a:lvl5pPr marL="2286000" lvl="4" indent="-228600" algn="just">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A5F5D2B-D091-41C9-92FD-5D49CBAA5D0F}" type="datetime1">
              <a:rPr lang="en-US" smtClean="0"/>
              <a:t>5/9/2022</a:t>
            </a:fld>
            <a:endParaRPr/>
          </a:p>
        </p:txBody>
      </p:sp>
      <p:sp>
        <p:nvSpPr>
          <p:cNvPr id="71" name="Google Shape;71;p1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72" name="Google Shape;72;p1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just"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just"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just"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just"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7445E6C1-6792-4856-AD44-86B422F5B841}" type="datetime1">
              <a:rPr lang="en-US" smtClean="0"/>
              <a:t>5/9/2022</a:t>
            </a:fld>
            <a:endParaRPr/>
          </a:p>
        </p:txBody>
      </p:sp>
      <p:sp>
        <p:nvSpPr>
          <p:cNvPr id="13" name="Google Shape;13;p1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18CSC205J Operating Systems- Memory Management</a:t>
            </a:r>
            <a:endParaRPr/>
          </a:p>
        </p:txBody>
      </p:sp>
      <p:sp>
        <p:nvSpPr>
          <p:cNvPr id="14" name="Google Shape;14;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59" descr="pngfind.com-kingpin-png-4152286 (1).png"/>
          <p:cNvPicPr preferRelativeResize="0"/>
          <p:nvPr/>
        </p:nvPicPr>
        <p:blipFill rotWithShape="1">
          <a:blip r:embed="rId13">
            <a:alphaModFix/>
          </a:blip>
          <a:srcRect/>
          <a:stretch/>
        </p:blipFill>
        <p:spPr>
          <a:xfrm>
            <a:off x="10402888" y="76200"/>
            <a:ext cx="1625600"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156.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15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157.xml"/><Relationship Id="rId16"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9.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162266" y="3424818"/>
            <a:ext cx="2706659" cy="2282642"/>
            <a:chOff x="508700" y="25126"/>
            <a:chExt cx="2706659" cy="2282642"/>
          </a:xfrm>
        </p:grpSpPr>
        <p:sp>
          <p:nvSpPr>
            <p:cNvPr id="90" name="Google Shape;90;p1"/>
            <p:cNvSpPr/>
            <p:nvPr/>
          </p:nvSpPr>
          <p:spPr>
            <a:xfrm>
              <a:off x="520420" y="25126"/>
              <a:ext cx="2694939" cy="1145502"/>
            </a:xfrm>
            <a:prstGeom prst="roundRect">
              <a:avLst>
                <a:gd name="adj" fmla="val 16667"/>
              </a:avLst>
            </a:prstGeom>
            <a:solidFill>
              <a:schemeClr val="accent2"/>
            </a:soli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txBox="1"/>
            <p:nvPr/>
          </p:nvSpPr>
          <p:spPr>
            <a:xfrm>
              <a:off x="576339" y="81045"/>
              <a:ext cx="2583101" cy="1033664"/>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chemeClr val="lt1"/>
                </a:buClr>
                <a:buSzPts val="2000"/>
                <a:buFont typeface="Times New Roman"/>
                <a:buNone/>
              </a:pPr>
              <a:r>
                <a:rPr lang="en-US" sz="2000" b="0" i="0" u="none" strike="noStrike" cap="none">
                  <a:solidFill>
                    <a:schemeClr val="lt1"/>
                  </a:solidFill>
                  <a:latin typeface="Times New Roman"/>
                  <a:ea typeface="Times New Roman"/>
                  <a:cs typeface="Times New Roman"/>
                  <a:sym typeface="Times New Roman"/>
                </a:rPr>
                <a:t>Course Learning Rationale</a:t>
              </a:r>
              <a:endParaRPr/>
            </a:p>
          </p:txBody>
        </p:sp>
        <p:sp>
          <p:nvSpPr>
            <p:cNvPr id="92" name="Google Shape;92;p1"/>
            <p:cNvSpPr/>
            <p:nvPr/>
          </p:nvSpPr>
          <p:spPr>
            <a:xfrm>
              <a:off x="508700" y="1162266"/>
              <a:ext cx="2694939" cy="1145502"/>
            </a:xfrm>
            <a:prstGeom prst="roundRect">
              <a:avLst>
                <a:gd name="adj" fmla="val 16667"/>
              </a:avLst>
            </a:prstGeom>
            <a:gradFill>
              <a:gsLst>
                <a:gs pos="0">
                  <a:srgbClr val="7EB45F"/>
                </a:gs>
                <a:gs pos="50000">
                  <a:srgbClr val="6EAE41"/>
                </a:gs>
                <a:gs pos="100000">
                  <a:srgbClr val="5F9E35"/>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txBox="1"/>
            <p:nvPr/>
          </p:nvSpPr>
          <p:spPr>
            <a:xfrm>
              <a:off x="564619" y="1218185"/>
              <a:ext cx="2583101" cy="1033664"/>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chemeClr val="lt1"/>
                </a:buClr>
                <a:buSzPts val="2000"/>
                <a:buFont typeface="Cambria"/>
                <a:buNone/>
              </a:pPr>
              <a:r>
                <a:rPr lang="en-US" sz="2000" b="0" i="0" u="none" strike="noStrike" cap="none">
                  <a:solidFill>
                    <a:schemeClr val="lt1"/>
                  </a:solidFill>
                  <a:latin typeface="Cambria"/>
                  <a:ea typeface="Cambria"/>
                  <a:cs typeface="Cambria"/>
                  <a:sym typeface="Cambria"/>
                </a:rPr>
                <a:t>Course Learning Outcomes</a:t>
              </a:r>
              <a:endParaRPr/>
            </a:p>
          </p:txBody>
        </p:sp>
      </p:grpSp>
      <p:sp>
        <p:nvSpPr>
          <p:cNvPr id="94" name="Google Shape;94;p1"/>
          <p:cNvSpPr/>
          <p:nvPr/>
        </p:nvSpPr>
        <p:spPr>
          <a:xfrm>
            <a:off x="4958858" y="3598984"/>
            <a:ext cx="5017477" cy="797169"/>
          </a:xfrm>
          <a:prstGeom prst="rect">
            <a:avLst/>
          </a:prstGeom>
          <a:solidFill>
            <a:srgbClr val="F4B08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imes New Roman"/>
                <a:ea typeface="Times New Roman"/>
                <a:cs typeface="Times New Roman"/>
                <a:sym typeface="Times New Roman"/>
              </a:rPr>
              <a:t>Emphasize the importance of Memory Management concepts of an Operating system</a:t>
            </a:r>
            <a:endParaRPr/>
          </a:p>
        </p:txBody>
      </p:sp>
      <p:sp>
        <p:nvSpPr>
          <p:cNvPr id="95" name="Google Shape;95;p1"/>
          <p:cNvSpPr/>
          <p:nvPr/>
        </p:nvSpPr>
        <p:spPr>
          <a:xfrm>
            <a:off x="4958859" y="4736122"/>
            <a:ext cx="5017477" cy="797169"/>
          </a:xfrm>
          <a:prstGeom prst="rect">
            <a:avLst/>
          </a:prstGeom>
          <a:solidFill>
            <a:srgbClr val="A8D08C"/>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imes New Roman"/>
                <a:ea typeface="Times New Roman"/>
                <a:cs typeface="Times New Roman"/>
                <a:sym typeface="Times New Roman"/>
              </a:rPr>
              <a:t>Understand the need of Memory Management functions of an Operating system</a:t>
            </a:r>
            <a:endParaRPr/>
          </a:p>
        </p:txBody>
      </p:sp>
      <p:sp>
        <p:nvSpPr>
          <p:cNvPr id="96" name="Google Shape;96;p1"/>
          <p:cNvSpPr/>
          <p:nvPr/>
        </p:nvSpPr>
        <p:spPr>
          <a:xfrm>
            <a:off x="2778370" y="1066799"/>
            <a:ext cx="6904892" cy="2098431"/>
          </a:xfrm>
          <a:prstGeom prst="roundRect">
            <a:avLst>
              <a:gd name="adj" fmla="val 16667"/>
            </a:avLst>
          </a:prstGeom>
          <a:solidFill>
            <a:srgbClr val="9CC2E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a:solidFill>
                  <a:schemeClr val="lt1"/>
                </a:solidFill>
                <a:latin typeface="Times New Roman"/>
                <a:ea typeface="Times New Roman"/>
                <a:cs typeface="Times New Roman"/>
                <a:sym typeface="Times New Roman"/>
              </a:rPr>
              <a:t>UNIT 3 </a:t>
            </a:r>
            <a:br>
              <a:rPr lang="en-US" sz="4400" b="0" i="0" u="none" strike="noStrike" cap="none">
                <a:solidFill>
                  <a:schemeClr val="lt1"/>
                </a:solidFill>
                <a:latin typeface="Times New Roman"/>
                <a:ea typeface="Times New Roman"/>
                <a:cs typeface="Times New Roman"/>
                <a:sym typeface="Times New Roman"/>
              </a:rPr>
            </a:br>
            <a:r>
              <a:rPr lang="en-US" sz="4400" b="0" i="0" u="none" strike="noStrike" cap="none">
                <a:solidFill>
                  <a:schemeClr val="lt1"/>
                </a:solidFill>
                <a:latin typeface="Times New Roman"/>
                <a:ea typeface="Times New Roman"/>
                <a:cs typeface="Times New Roman"/>
                <a:sym typeface="Times New Roman"/>
              </a:rPr>
              <a:t>Memory Management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Address Binding</a:t>
            </a:r>
            <a:endParaRPr/>
          </a:p>
        </p:txBody>
      </p:sp>
      <p:sp>
        <p:nvSpPr>
          <p:cNvPr id="212" name="Google Shape;212;p10"/>
          <p:cNvSpPr txBox="1">
            <a:spLocks noGrp="1"/>
          </p:cNvSpPr>
          <p:nvPr>
            <p:ph type="body" idx="1"/>
          </p:nvPr>
        </p:nvSpPr>
        <p:spPr>
          <a:xfrm>
            <a:off x="838200" y="1545465"/>
            <a:ext cx="10515600" cy="463149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Usually, a program resides on a disk as a binary executable file. </a:t>
            </a:r>
            <a:endParaRPr/>
          </a:p>
          <a:p>
            <a:pPr marL="228600" lvl="0" indent="-228600" algn="just" rtl="0">
              <a:lnSpc>
                <a:spcPct val="90000"/>
              </a:lnSpc>
              <a:spcBef>
                <a:spcPts val="1000"/>
              </a:spcBef>
              <a:spcAft>
                <a:spcPts val="0"/>
              </a:spcAft>
              <a:buClr>
                <a:schemeClr val="dk1"/>
              </a:buClr>
              <a:buSzPts val="2800"/>
              <a:buChar char="•"/>
            </a:pPr>
            <a:r>
              <a:rPr lang="en-US"/>
              <a:t>The program to be executed must be brought into memory and placed within a process.</a:t>
            </a:r>
            <a:endParaRPr/>
          </a:p>
          <a:p>
            <a:pPr marL="228600" lvl="0" indent="-228600" algn="just" rtl="0">
              <a:lnSpc>
                <a:spcPct val="90000"/>
              </a:lnSpc>
              <a:spcBef>
                <a:spcPts val="1000"/>
              </a:spcBef>
              <a:spcAft>
                <a:spcPts val="0"/>
              </a:spcAft>
              <a:buClr>
                <a:schemeClr val="dk1"/>
              </a:buClr>
              <a:buSzPts val="2800"/>
              <a:buChar char="•"/>
            </a:pPr>
            <a:r>
              <a:rPr lang="en-US"/>
              <a:t>Depending on the memory management in use, the process may be moved between disk and memory during its execution. </a:t>
            </a:r>
            <a:endParaRPr/>
          </a:p>
          <a:p>
            <a:pPr marL="228600" lvl="0" indent="-228600" algn="just" rtl="0">
              <a:lnSpc>
                <a:spcPct val="90000"/>
              </a:lnSpc>
              <a:spcBef>
                <a:spcPts val="1000"/>
              </a:spcBef>
              <a:spcAft>
                <a:spcPts val="0"/>
              </a:spcAft>
              <a:buClr>
                <a:schemeClr val="dk1"/>
              </a:buClr>
              <a:buSzPts val="2800"/>
              <a:buChar char="•"/>
            </a:pPr>
            <a:r>
              <a:rPr lang="en-US"/>
              <a:t>The processes on the disk that are waiting to be brought into memory for execution form the </a:t>
            </a:r>
            <a:r>
              <a:rPr lang="en-US" b="1"/>
              <a:t>input queue</a:t>
            </a:r>
            <a:r>
              <a:rPr lang="en-US"/>
              <a:t>.</a:t>
            </a:r>
            <a:endParaRPr/>
          </a:p>
        </p:txBody>
      </p:sp>
      <p:sp>
        <p:nvSpPr>
          <p:cNvPr id="213" name="Google Shape;2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14" name="Google Shape;2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15" name="Google Shape;215;p10"/>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pic>
        <p:nvPicPr>
          <p:cNvPr id="216" name="Google Shape;216;p10"/>
          <p:cNvPicPr preferRelativeResize="0"/>
          <p:nvPr/>
        </p:nvPicPr>
        <p:blipFill rotWithShape="1">
          <a:blip r:embed="rId3">
            <a:alphaModFix/>
          </a:blip>
          <a:srcRect/>
          <a:stretch/>
        </p:blipFill>
        <p:spPr>
          <a:xfrm>
            <a:off x="3000777" y="4945487"/>
            <a:ext cx="5332927" cy="1231476"/>
          </a:xfrm>
          <a:prstGeom prst="rect">
            <a:avLst/>
          </a:prstGeom>
          <a:noFill/>
          <a:ln>
            <a:noFill/>
          </a:ln>
        </p:spPr>
      </p:pic>
      <p:sp>
        <p:nvSpPr>
          <p:cNvPr id="2" name="Date Placeholder 1">
            <a:extLst>
              <a:ext uri="{FF2B5EF4-FFF2-40B4-BE49-F238E27FC236}">
                <a16:creationId xmlns:a16="http://schemas.microsoft.com/office/drawing/2014/main" id="{6B180C72-66DA-76B0-6C46-E8E9189A298D}"/>
              </a:ext>
            </a:extLst>
          </p:cNvPr>
          <p:cNvSpPr>
            <a:spLocks noGrp="1"/>
          </p:cNvSpPr>
          <p:nvPr>
            <p:ph type="dt" idx="10"/>
          </p:nvPr>
        </p:nvSpPr>
        <p:spPr/>
        <p:txBody>
          <a:bodyPr/>
          <a:lstStyle/>
          <a:p>
            <a:fld id="{1EC8F7FD-A09E-4DF1-9339-AD8F7D252B03}" type="datetime1">
              <a:rPr lang="en-US" smtClean="0"/>
              <a:t>5/9/2022</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00"/>
          <p:cNvSpPr txBox="1">
            <a:spLocks noGrp="1"/>
          </p:cNvSpPr>
          <p:nvPr>
            <p:ph type="body" idx="1"/>
          </p:nvPr>
        </p:nvSpPr>
        <p:spPr>
          <a:xfrm>
            <a:off x="609600" y="428605"/>
            <a:ext cx="10972800" cy="569755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Fixed size allocation of physical memory in page frames dramatically simplifies allocation algorithm. </a:t>
            </a:r>
            <a:endParaRPr/>
          </a:p>
          <a:p>
            <a:pPr marL="228600" lvl="0" indent="-228600" algn="just" rtl="0">
              <a:lnSpc>
                <a:spcPct val="90000"/>
              </a:lnSpc>
              <a:spcBef>
                <a:spcPts val="1000"/>
              </a:spcBef>
              <a:spcAft>
                <a:spcPts val="0"/>
              </a:spcAft>
              <a:buClr>
                <a:schemeClr val="dk1"/>
              </a:buClr>
              <a:buSzPts val="2800"/>
              <a:buChar char="•"/>
            </a:pPr>
            <a:r>
              <a:rPr lang="en-US"/>
              <a:t>OS can just keep track of free and used pages and allocate free pages when a process needs memory. </a:t>
            </a:r>
            <a:endParaRPr/>
          </a:p>
          <a:p>
            <a:pPr marL="228600" lvl="0" indent="-228600" algn="just" rtl="0">
              <a:lnSpc>
                <a:spcPct val="90000"/>
              </a:lnSpc>
              <a:spcBef>
                <a:spcPts val="1000"/>
              </a:spcBef>
              <a:spcAft>
                <a:spcPts val="0"/>
              </a:spcAft>
              <a:buClr>
                <a:schemeClr val="dk1"/>
              </a:buClr>
              <a:buSzPts val="2800"/>
              <a:buChar char="•"/>
            </a:pPr>
            <a:r>
              <a:rPr lang="en-US"/>
              <a:t>There is no fragmentation of physical memory into smaller and smaller allocatable chunks.</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6DFB8F6A-EE7A-A3C9-BB09-90CAEBA7210D}"/>
              </a:ext>
            </a:extLst>
          </p:cNvPr>
          <p:cNvSpPr>
            <a:spLocks noGrp="1"/>
          </p:cNvSpPr>
          <p:nvPr>
            <p:ph type="dt" idx="10"/>
          </p:nvPr>
        </p:nvSpPr>
        <p:spPr/>
        <p:txBody>
          <a:bodyPr/>
          <a:lstStyle/>
          <a:p>
            <a:fld id="{85F1E4D7-88BB-4BA1-9F5F-BCE7B2FC83AF}" type="datetime1">
              <a:rPr lang="en-US" smtClean="0"/>
              <a:t>5/9/2022</a:t>
            </a:fld>
            <a:endParaRPr lang="en-US"/>
          </a:p>
        </p:txBody>
      </p:sp>
      <p:sp>
        <p:nvSpPr>
          <p:cNvPr id="3" name="Footer Placeholder 2">
            <a:extLst>
              <a:ext uri="{FF2B5EF4-FFF2-40B4-BE49-F238E27FC236}">
                <a16:creationId xmlns:a16="http://schemas.microsoft.com/office/drawing/2014/main" id="{1A89D6BD-0C11-8909-736D-819A62D85227}"/>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137A9309-26CF-C3F3-409B-75ECD5560E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01"/>
          <p:cNvSpPr txBox="1">
            <a:spLocks noGrp="1"/>
          </p:cNvSpPr>
          <p:nvPr>
            <p:ph type="title"/>
          </p:nvPr>
        </p:nvSpPr>
        <p:spPr>
          <a:xfrm>
            <a:off x="609600" y="274638"/>
            <a:ext cx="10972800" cy="8683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Effective Access Time</a:t>
            </a:r>
            <a:endParaRPr/>
          </a:p>
        </p:txBody>
      </p:sp>
      <p:sp>
        <p:nvSpPr>
          <p:cNvPr id="1049" name="Google Shape;1049;p101"/>
          <p:cNvSpPr txBox="1">
            <a:spLocks noGrp="1"/>
          </p:cNvSpPr>
          <p:nvPr>
            <p:ph type="body" idx="1"/>
          </p:nvPr>
        </p:nvSpPr>
        <p:spPr>
          <a:xfrm>
            <a:off x="609600" y="1285861"/>
            <a:ext cx="10972800" cy="4840303"/>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ct val="100000"/>
              <a:buChar char="•"/>
            </a:pPr>
            <a:r>
              <a:rPr lang="en-US"/>
              <a:t>Associative Lookup = ε time unit</a:t>
            </a:r>
            <a:endParaRPr/>
          </a:p>
          <a:p>
            <a:pPr marL="685800" lvl="1" indent="-228600" algn="just" rtl="0">
              <a:lnSpc>
                <a:spcPct val="90000"/>
              </a:lnSpc>
              <a:spcBef>
                <a:spcPts val="500"/>
              </a:spcBef>
              <a:spcAft>
                <a:spcPts val="0"/>
              </a:spcAft>
              <a:buClr>
                <a:schemeClr val="dk1"/>
              </a:buClr>
              <a:buSzPct val="100000"/>
              <a:buChar char="•"/>
            </a:pPr>
            <a:r>
              <a:rPr lang="en-US"/>
              <a:t>Can be &lt; 10% of memory access time</a:t>
            </a:r>
            <a:endParaRPr/>
          </a:p>
          <a:p>
            <a:pPr marL="228600" lvl="0" indent="-228600" algn="just" rtl="0">
              <a:lnSpc>
                <a:spcPct val="90000"/>
              </a:lnSpc>
              <a:spcBef>
                <a:spcPts val="1000"/>
              </a:spcBef>
              <a:spcAft>
                <a:spcPts val="0"/>
              </a:spcAft>
              <a:buClr>
                <a:schemeClr val="dk1"/>
              </a:buClr>
              <a:buSzPct val="100000"/>
              <a:buChar char="•"/>
            </a:pPr>
            <a:r>
              <a:rPr lang="en-US"/>
              <a:t>Hit ratio = α</a:t>
            </a:r>
            <a:endParaRPr/>
          </a:p>
          <a:p>
            <a:pPr marL="685800" lvl="1" indent="-228600" algn="just" rtl="0">
              <a:lnSpc>
                <a:spcPct val="90000"/>
              </a:lnSpc>
              <a:spcBef>
                <a:spcPts val="500"/>
              </a:spcBef>
              <a:spcAft>
                <a:spcPts val="0"/>
              </a:spcAft>
              <a:buClr>
                <a:schemeClr val="dk1"/>
              </a:buClr>
              <a:buSzPct val="100000"/>
              <a:buChar char="•"/>
            </a:pPr>
            <a:r>
              <a:rPr lang="en-US"/>
              <a:t>Hit ratio – percentage of times that a page number is found in the associative registers; ratio related to number of associative registers</a:t>
            </a:r>
            <a:endParaRPr/>
          </a:p>
          <a:p>
            <a:pPr marL="228600" lvl="0" indent="-228600" algn="just" rtl="0">
              <a:lnSpc>
                <a:spcPct val="90000"/>
              </a:lnSpc>
              <a:spcBef>
                <a:spcPts val="1000"/>
              </a:spcBef>
              <a:spcAft>
                <a:spcPts val="0"/>
              </a:spcAft>
              <a:buClr>
                <a:schemeClr val="dk1"/>
              </a:buClr>
              <a:buSzPct val="100000"/>
              <a:buChar char="•"/>
            </a:pPr>
            <a:r>
              <a:rPr lang="en-US"/>
              <a:t>Consider α = 80%, ε = 20ns for TLB search, 100ns for memory access</a:t>
            </a:r>
            <a:endParaRPr/>
          </a:p>
          <a:p>
            <a:pPr marL="228600" lvl="0" indent="-228600" algn="just" rtl="0">
              <a:lnSpc>
                <a:spcPct val="90000"/>
              </a:lnSpc>
              <a:spcBef>
                <a:spcPts val="1000"/>
              </a:spcBef>
              <a:spcAft>
                <a:spcPts val="0"/>
              </a:spcAft>
              <a:buClr>
                <a:srgbClr val="3366FF"/>
              </a:buClr>
              <a:buSzPct val="100000"/>
              <a:buChar char="•"/>
            </a:pPr>
            <a:r>
              <a:rPr lang="en-US" b="1">
                <a:solidFill>
                  <a:srgbClr val="3366FF"/>
                </a:solidFill>
              </a:rPr>
              <a:t>Effective Access Time</a:t>
            </a:r>
            <a:r>
              <a:rPr lang="en-US">
                <a:solidFill>
                  <a:srgbClr val="3366FF"/>
                </a:solidFill>
              </a:rPr>
              <a:t> </a:t>
            </a:r>
            <a:r>
              <a:rPr lang="en-US"/>
              <a:t>(</a:t>
            </a:r>
            <a:r>
              <a:rPr lang="en-US" b="1">
                <a:solidFill>
                  <a:srgbClr val="3366FF"/>
                </a:solidFill>
              </a:rPr>
              <a:t>EAT</a:t>
            </a:r>
            <a:r>
              <a:rPr lang="en-US"/>
              <a:t>)</a:t>
            </a:r>
            <a:endParaRPr/>
          </a:p>
          <a:p>
            <a:pPr marL="228600" lvl="0" indent="-228600" algn="just" rtl="0">
              <a:lnSpc>
                <a:spcPct val="90000"/>
              </a:lnSpc>
              <a:spcBef>
                <a:spcPts val="1000"/>
              </a:spcBef>
              <a:spcAft>
                <a:spcPts val="0"/>
              </a:spcAft>
              <a:buClr>
                <a:schemeClr val="dk1"/>
              </a:buClr>
              <a:buSzPct val="100000"/>
              <a:buFont typeface="Arial"/>
              <a:buNone/>
            </a:pPr>
            <a:r>
              <a:rPr lang="en-US"/>
              <a:t>		EAT = (1 + ε) α + (2 + ε)(1 – α)</a:t>
            </a:r>
            <a:endParaRPr/>
          </a:p>
          <a:p>
            <a:pPr marL="228600" lvl="0" indent="-228600" algn="just" rtl="0">
              <a:lnSpc>
                <a:spcPct val="90000"/>
              </a:lnSpc>
              <a:spcBef>
                <a:spcPts val="1000"/>
              </a:spcBef>
              <a:spcAft>
                <a:spcPts val="0"/>
              </a:spcAft>
              <a:buClr>
                <a:schemeClr val="dk1"/>
              </a:buClr>
              <a:buSzPct val="100000"/>
              <a:buFont typeface="Arial"/>
              <a:buNone/>
            </a:pPr>
            <a:r>
              <a:rPr lang="en-US"/>
              <a:t>			= 2 + ε – α</a:t>
            </a:r>
            <a:endParaRPr/>
          </a:p>
          <a:p>
            <a:pPr marL="228600" lvl="0" indent="-228600" algn="just" rtl="0">
              <a:lnSpc>
                <a:spcPct val="90000"/>
              </a:lnSpc>
              <a:spcBef>
                <a:spcPts val="1000"/>
              </a:spcBef>
              <a:spcAft>
                <a:spcPts val="0"/>
              </a:spcAft>
              <a:buClr>
                <a:schemeClr val="dk1"/>
              </a:buClr>
              <a:buSzPct val="100000"/>
              <a:buChar char="•"/>
            </a:pPr>
            <a:r>
              <a:rPr lang="en-US"/>
              <a:t> Consider α = 80%, ε = 20ns for TLB search, 100ns for memory access</a:t>
            </a:r>
            <a:endParaRPr/>
          </a:p>
          <a:p>
            <a:pPr marL="685800" lvl="1" indent="-228600" algn="just" rtl="0">
              <a:lnSpc>
                <a:spcPct val="90000"/>
              </a:lnSpc>
              <a:spcBef>
                <a:spcPts val="500"/>
              </a:spcBef>
              <a:spcAft>
                <a:spcPts val="0"/>
              </a:spcAft>
              <a:buClr>
                <a:schemeClr val="dk1"/>
              </a:buClr>
              <a:buSzPct val="100000"/>
              <a:buChar char="•"/>
            </a:pPr>
            <a:r>
              <a:rPr lang="en-US"/>
              <a:t>EAT = 0.80 x 100 + 0.20 x 200 = 120ns</a:t>
            </a:r>
            <a:endParaRPr/>
          </a:p>
          <a:p>
            <a:pPr marL="228600" lvl="0" indent="-64135" algn="just" rtl="0">
              <a:lnSpc>
                <a:spcPct val="90000"/>
              </a:lnSpc>
              <a:spcBef>
                <a:spcPts val="1000"/>
              </a:spcBef>
              <a:spcAft>
                <a:spcPts val="0"/>
              </a:spcAft>
              <a:buClr>
                <a:schemeClr val="dk1"/>
              </a:buClr>
              <a:buSzPct val="100000"/>
              <a:buNone/>
            </a:pPr>
            <a:endParaRPr/>
          </a:p>
        </p:txBody>
      </p:sp>
      <p:sp>
        <p:nvSpPr>
          <p:cNvPr id="1050" name="Google Shape;1050;p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D3CBC65-9F4C-47F2-A751-9D24F007A334}" type="datetime1">
              <a:rPr lang="en-US" smtClean="0"/>
              <a:t>5/9/2022</a:t>
            </a:fld>
            <a:endParaRPr/>
          </a:p>
        </p:txBody>
      </p:sp>
      <p:sp>
        <p:nvSpPr>
          <p:cNvPr id="1051" name="Google Shape;1051;p1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52" name="Google Shape;1052;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Memory Protection</a:t>
            </a:r>
            <a:endParaRPr/>
          </a:p>
        </p:txBody>
      </p:sp>
      <p:sp>
        <p:nvSpPr>
          <p:cNvPr id="1058" name="Google Shape;1058;p10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None/>
            </a:pPr>
            <a:r>
              <a:rPr lang="en-US"/>
              <a:t>The process has to be protected for the following reasons:</a:t>
            </a:r>
            <a:endParaRPr/>
          </a:p>
          <a:p>
            <a:pPr marL="685800" lvl="1" indent="-228600" algn="just" rtl="0">
              <a:lnSpc>
                <a:spcPct val="90000"/>
              </a:lnSpc>
              <a:spcBef>
                <a:spcPts val="500"/>
              </a:spcBef>
              <a:spcAft>
                <a:spcPts val="0"/>
              </a:spcAft>
              <a:buClr>
                <a:schemeClr val="dk1"/>
              </a:buClr>
              <a:buSzPts val="2800"/>
              <a:buChar char="•"/>
            </a:pPr>
            <a:r>
              <a:rPr lang="en-US"/>
              <a:t>Preventing one process from reading or writing another process' memory.</a:t>
            </a:r>
            <a:endParaRPr/>
          </a:p>
          <a:p>
            <a:pPr marL="685800" lvl="1" indent="-228600" algn="just" rtl="0">
              <a:lnSpc>
                <a:spcPct val="90000"/>
              </a:lnSpc>
              <a:spcBef>
                <a:spcPts val="500"/>
              </a:spcBef>
              <a:spcAft>
                <a:spcPts val="0"/>
              </a:spcAft>
              <a:buClr>
                <a:schemeClr val="dk1"/>
              </a:buClr>
              <a:buSzPts val="2800"/>
              <a:buChar char="•"/>
            </a:pPr>
            <a:r>
              <a:rPr lang="en-US"/>
              <a:t>Preventing one process from reading another process' memory.</a:t>
            </a:r>
            <a:endParaRPr/>
          </a:p>
          <a:p>
            <a:pPr marL="685800" lvl="1" indent="-228600" algn="just" rtl="0">
              <a:lnSpc>
                <a:spcPct val="90000"/>
              </a:lnSpc>
              <a:spcBef>
                <a:spcPts val="500"/>
              </a:spcBef>
              <a:spcAft>
                <a:spcPts val="0"/>
              </a:spcAft>
              <a:buClr>
                <a:schemeClr val="dk1"/>
              </a:buClr>
              <a:buSzPts val="2800"/>
              <a:buChar char="•"/>
            </a:pPr>
            <a:r>
              <a:rPr lang="en-US"/>
              <a:t>Preventing a process from reading or writing some of its own memory.</a:t>
            </a:r>
            <a:endParaRPr/>
          </a:p>
          <a:p>
            <a:pPr marL="685800" lvl="1" indent="-228600" algn="just" rtl="0">
              <a:lnSpc>
                <a:spcPct val="90000"/>
              </a:lnSpc>
              <a:spcBef>
                <a:spcPts val="500"/>
              </a:spcBef>
              <a:spcAft>
                <a:spcPts val="0"/>
              </a:spcAft>
              <a:buClr>
                <a:schemeClr val="dk1"/>
              </a:buClr>
              <a:buSzPts val="2800"/>
              <a:buChar char="•"/>
            </a:pPr>
            <a:r>
              <a:rPr lang="en-US"/>
              <a:t>Preventing a process from reading some of its own memory.</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56CE3B38-C150-6945-1AE0-72A211972750}"/>
              </a:ext>
            </a:extLst>
          </p:cNvPr>
          <p:cNvSpPr>
            <a:spLocks noGrp="1"/>
          </p:cNvSpPr>
          <p:nvPr>
            <p:ph type="dt" idx="10"/>
          </p:nvPr>
        </p:nvSpPr>
        <p:spPr/>
        <p:txBody>
          <a:bodyPr/>
          <a:lstStyle/>
          <a:p>
            <a:fld id="{F06B05E6-4FA2-4926-92B7-58C9A293D734}" type="datetime1">
              <a:rPr lang="en-US" smtClean="0"/>
              <a:t>5/9/2022</a:t>
            </a:fld>
            <a:endParaRPr lang="en-US"/>
          </a:p>
        </p:txBody>
      </p:sp>
      <p:sp>
        <p:nvSpPr>
          <p:cNvPr id="3" name="Footer Placeholder 2">
            <a:extLst>
              <a:ext uri="{FF2B5EF4-FFF2-40B4-BE49-F238E27FC236}">
                <a16:creationId xmlns:a16="http://schemas.microsoft.com/office/drawing/2014/main" id="{9579209A-450B-E058-DA35-8D29F77AAC3C}"/>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FC098354-F786-DB61-EA20-25C1A1A9EE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Memory Protection</a:t>
            </a:r>
            <a:endParaRPr/>
          </a:p>
        </p:txBody>
      </p:sp>
      <p:sp>
        <p:nvSpPr>
          <p:cNvPr id="1064" name="Google Shape;1064;p103"/>
          <p:cNvSpPr txBox="1">
            <a:spLocks noGrp="1"/>
          </p:cNvSpPr>
          <p:nvPr>
            <p:ph type="body" idx="1"/>
          </p:nvPr>
        </p:nvSpPr>
        <p:spPr>
          <a:xfrm>
            <a:off x="609600" y="1214423"/>
            <a:ext cx="10972800" cy="4911741"/>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Memory protection is implemented by associating protection bit with each frame to indicate if read-only or read-write access is allowed</a:t>
            </a:r>
            <a:endParaRPr/>
          </a:p>
          <a:p>
            <a:pPr marL="685800" lvl="1" indent="-228600" algn="just" rtl="0">
              <a:lnSpc>
                <a:spcPct val="9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Can also add more bits to indicate page execute-only, and so on</a:t>
            </a:r>
            <a:endParaRPr/>
          </a:p>
          <a:p>
            <a:pPr marL="228600" lvl="0" indent="-228600" algn="just" rtl="0">
              <a:lnSpc>
                <a:spcPct val="90000"/>
              </a:lnSpc>
              <a:spcBef>
                <a:spcPts val="1000"/>
              </a:spcBef>
              <a:spcAft>
                <a:spcPts val="0"/>
              </a:spcAft>
              <a:buClr>
                <a:srgbClr val="3366FF"/>
              </a:buClr>
              <a:buSzPts val="2400"/>
              <a:buChar char="•"/>
            </a:pPr>
            <a:r>
              <a:rPr lang="en-US" sz="2400" b="1">
                <a:solidFill>
                  <a:srgbClr val="3366FF"/>
                </a:solidFill>
                <a:latin typeface="Times New Roman"/>
                <a:ea typeface="Times New Roman"/>
                <a:cs typeface="Times New Roman"/>
                <a:sym typeface="Times New Roman"/>
              </a:rPr>
              <a:t>Valid-invalid</a:t>
            </a:r>
            <a:r>
              <a:rPr lang="en-US" sz="2400">
                <a:solidFill>
                  <a:srgbClr val="3366FF"/>
                </a:solidFill>
                <a:latin typeface="Times New Roman"/>
                <a:ea typeface="Times New Roman"/>
                <a:cs typeface="Times New Roman"/>
                <a:sym typeface="Times New Roman"/>
              </a:rPr>
              <a:t> </a:t>
            </a:r>
            <a:r>
              <a:rPr lang="en-US" sz="2400">
                <a:latin typeface="Times New Roman"/>
                <a:ea typeface="Times New Roman"/>
                <a:cs typeface="Times New Roman"/>
                <a:sym typeface="Times New Roman"/>
              </a:rPr>
              <a:t>bit attached to each entry in the page table:</a:t>
            </a:r>
            <a:endParaRPr/>
          </a:p>
          <a:p>
            <a:pPr marL="685800" lvl="1" indent="-228600" algn="just" rtl="0">
              <a:lnSpc>
                <a:spcPct val="9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“valid” indicates that the associated page is in the process’ logical address space, and is thus a legal page</a:t>
            </a:r>
            <a:endParaRPr/>
          </a:p>
          <a:p>
            <a:pPr marL="685800" lvl="1" indent="-228600" algn="just" rtl="0">
              <a:lnSpc>
                <a:spcPct val="9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“invalid” indicates that the page is not in the process’ logical address space</a:t>
            </a:r>
            <a:endParaRPr/>
          </a:p>
          <a:p>
            <a:pPr marL="685800" lvl="1" indent="-228600" algn="just" rtl="0">
              <a:lnSpc>
                <a:spcPct val="9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Or use </a:t>
            </a:r>
            <a:r>
              <a:rPr lang="en-US" sz="2400" b="1">
                <a:solidFill>
                  <a:srgbClr val="3366FF"/>
                </a:solidFill>
                <a:latin typeface="Times New Roman"/>
                <a:ea typeface="Times New Roman"/>
                <a:cs typeface="Times New Roman"/>
                <a:sym typeface="Times New Roman"/>
              </a:rPr>
              <a:t>page-table length register </a:t>
            </a:r>
            <a:r>
              <a:rPr lang="en-US" sz="2400">
                <a:latin typeface="Times New Roman"/>
                <a:ea typeface="Times New Roman"/>
                <a:cs typeface="Times New Roman"/>
                <a:sym typeface="Times New Roman"/>
              </a:rPr>
              <a:t>(</a:t>
            </a:r>
            <a:r>
              <a:rPr lang="en-US" sz="2400" b="1">
                <a:solidFill>
                  <a:srgbClr val="3366FF"/>
                </a:solidFill>
                <a:latin typeface="Times New Roman"/>
                <a:ea typeface="Times New Roman"/>
                <a:cs typeface="Times New Roman"/>
                <a:sym typeface="Times New Roman"/>
              </a:rPr>
              <a:t>PTLR</a:t>
            </a:r>
            <a:r>
              <a:rPr lang="en-US" sz="2400">
                <a:latin typeface="Times New Roman"/>
                <a:ea typeface="Times New Roman"/>
                <a:cs typeface="Times New Roman"/>
                <a:sym typeface="Times New Roman"/>
              </a:rPr>
              <a:t>)</a:t>
            </a:r>
            <a:endParaRPr/>
          </a:p>
          <a:p>
            <a:pPr marL="228600" lvl="0" indent="-228600" algn="just" rtl="0">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Any violations result in a trap to the kernel</a:t>
            </a:r>
            <a:endParaRPr/>
          </a:p>
          <a:p>
            <a:pPr marL="228600" lvl="0" indent="-76200" algn="just" rtl="0">
              <a:lnSpc>
                <a:spcPct val="90000"/>
              </a:lnSpc>
              <a:spcBef>
                <a:spcPts val="1000"/>
              </a:spcBef>
              <a:spcAft>
                <a:spcPts val="0"/>
              </a:spcAft>
              <a:buClr>
                <a:schemeClr val="dk1"/>
              </a:buClr>
              <a:buSzPts val="2400"/>
              <a:buNone/>
            </a:pPr>
            <a:endParaRPr sz="2400">
              <a:latin typeface="Times New Roman"/>
              <a:ea typeface="Times New Roman"/>
              <a:cs typeface="Times New Roman"/>
              <a:sym typeface="Times New Roman"/>
            </a:endParaRPr>
          </a:p>
        </p:txBody>
      </p:sp>
      <p:sp>
        <p:nvSpPr>
          <p:cNvPr id="1065" name="Google Shape;1065;p10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43A6124-37AD-4897-9C01-3B1E8F2589D6}" type="datetime1">
              <a:rPr lang="en-US" smtClean="0"/>
              <a:t>5/9/2022</a:t>
            </a:fld>
            <a:endParaRPr/>
          </a:p>
        </p:txBody>
      </p:sp>
      <p:sp>
        <p:nvSpPr>
          <p:cNvPr id="1066" name="Google Shape;1066;p10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67" name="Google Shape;1067;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Valid – Invalid Bit</a:t>
            </a:r>
            <a:endParaRPr/>
          </a:p>
        </p:txBody>
      </p:sp>
      <p:pic>
        <p:nvPicPr>
          <p:cNvPr id="1073" name="Google Shape;1073;p104"/>
          <p:cNvPicPr preferRelativeResize="0">
            <a:picLocks noGrp="1"/>
          </p:cNvPicPr>
          <p:nvPr>
            <p:ph type="body" idx="1"/>
          </p:nvPr>
        </p:nvPicPr>
        <p:blipFill rotWithShape="1">
          <a:blip r:embed="rId3">
            <a:alphaModFix/>
          </a:blip>
          <a:srcRect/>
          <a:stretch/>
        </p:blipFill>
        <p:spPr>
          <a:xfrm>
            <a:off x="2620604" y="1600203"/>
            <a:ext cx="6950792" cy="4525963"/>
          </a:xfrm>
          <a:prstGeom prst="rect">
            <a:avLst/>
          </a:prstGeom>
          <a:noFill/>
          <a:ln>
            <a:noFill/>
          </a:ln>
        </p:spPr>
      </p:pic>
      <p:sp>
        <p:nvSpPr>
          <p:cNvPr id="1074" name="Google Shape;1074;p10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86D0331-A49C-4B5B-9822-5DF638629C3F}" type="datetime1">
              <a:rPr lang="en-US" smtClean="0"/>
              <a:t>5/9/2022</a:t>
            </a:fld>
            <a:endParaRPr/>
          </a:p>
        </p:txBody>
      </p:sp>
      <p:sp>
        <p:nvSpPr>
          <p:cNvPr id="1075" name="Google Shape;1075;p10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76" name="Google Shape;1076;p1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0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endParaRPr/>
          </a:p>
        </p:txBody>
      </p:sp>
      <p:sp>
        <p:nvSpPr>
          <p:cNvPr id="1082" name="Google Shape;1082;p10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Pages that are not loaded into memory are marked as invalid in the page table, using the invalid bit.</a:t>
            </a:r>
            <a:endParaRPr/>
          </a:p>
          <a:p>
            <a:pPr marL="228600" lvl="0" indent="-228600" algn="just" rtl="0">
              <a:lnSpc>
                <a:spcPct val="90000"/>
              </a:lnSpc>
              <a:spcBef>
                <a:spcPts val="1000"/>
              </a:spcBef>
              <a:spcAft>
                <a:spcPts val="0"/>
              </a:spcAft>
              <a:buClr>
                <a:schemeClr val="dk1"/>
              </a:buClr>
              <a:buSzPts val="2800"/>
              <a:buChar char="•"/>
            </a:pPr>
            <a:r>
              <a:rPr lang="en-US"/>
              <a:t>In the above example Page0 to page5 is present in the memory .so , the corresponding valid/Invalid bit is marked as V(Valid).</a:t>
            </a:r>
            <a:endParaRPr/>
          </a:p>
          <a:p>
            <a:pPr marL="228600" lvl="0" indent="-228600" algn="just" rtl="0">
              <a:lnSpc>
                <a:spcPct val="90000"/>
              </a:lnSpc>
              <a:spcBef>
                <a:spcPts val="1000"/>
              </a:spcBef>
              <a:spcAft>
                <a:spcPts val="0"/>
              </a:spcAft>
              <a:buClr>
                <a:schemeClr val="dk1"/>
              </a:buClr>
              <a:buSzPts val="2800"/>
              <a:buChar char="•"/>
            </a:pPr>
            <a:r>
              <a:rPr lang="en-US"/>
              <a:t>The other pages which are not loaded such as page6 and page7 are marked as I(Invalid)</a:t>
            </a:r>
            <a:endParaRPr/>
          </a:p>
        </p:txBody>
      </p:sp>
      <p:sp>
        <p:nvSpPr>
          <p:cNvPr id="2" name="Date Placeholder 1">
            <a:extLst>
              <a:ext uri="{FF2B5EF4-FFF2-40B4-BE49-F238E27FC236}">
                <a16:creationId xmlns:a16="http://schemas.microsoft.com/office/drawing/2014/main" id="{72B219F5-6231-056F-FBEE-D6ECE512A2A7}"/>
              </a:ext>
            </a:extLst>
          </p:cNvPr>
          <p:cNvSpPr>
            <a:spLocks noGrp="1"/>
          </p:cNvSpPr>
          <p:nvPr>
            <p:ph type="dt" idx="10"/>
          </p:nvPr>
        </p:nvSpPr>
        <p:spPr/>
        <p:txBody>
          <a:bodyPr/>
          <a:lstStyle/>
          <a:p>
            <a:fld id="{DE4D53F5-13E7-43C3-A50D-FA573CEE0E33}" type="datetime1">
              <a:rPr lang="en-US" smtClean="0"/>
              <a:t>5/9/2022</a:t>
            </a:fld>
            <a:endParaRPr lang="en-US"/>
          </a:p>
        </p:txBody>
      </p:sp>
      <p:sp>
        <p:nvSpPr>
          <p:cNvPr id="3" name="Footer Placeholder 2">
            <a:extLst>
              <a:ext uri="{FF2B5EF4-FFF2-40B4-BE49-F238E27FC236}">
                <a16:creationId xmlns:a16="http://schemas.microsoft.com/office/drawing/2014/main" id="{C8AAFC76-71C3-D10D-40DD-4453848280D6}"/>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FA032D7-3A92-FCCF-EA4D-3B3CDD5B45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PageFault</a:t>
            </a:r>
            <a:endParaRPr/>
          </a:p>
        </p:txBody>
      </p:sp>
      <p:sp>
        <p:nvSpPr>
          <p:cNvPr id="1088" name="Google Shape;1088;p10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 if a page is needed that was not originally loaded up, then a </a:t>
            </a:r>
            <a:r>
              <a:rPr lang="en-US" b="1" i="1"/>
              <a:t>page fault trap</a:t>
            </a:r>
            <a:r>
              <a:rPr lang="en-US"/>
              <a:t> is generated</a:t>
            </a:r>
            <a:endParaRPr/>
          </a:p>
          <a:p>
            <a:pPr marL="228600" lvl="0" indent="-228600" algn="just" rtl="0">
              <a:lnSpc>
                <a:spcPct val="90000"/>
              </a:lnSpc>
              <a:spcBef>
                <a:spcPts val="1000"/>
              </a:spcBef>
              <a:spcAft>
                <a:spcPts val="0"/>
              </a:spcAft>
              <a:buClr>
                <a:schemeClr val="dk1"/>
              </a:buClr>
              <a:buSzPts val="2800"/>
              <a:buChar char="•"/>
            </a:pPr>
            <a:r>
              <a:rPr lang="en-US"/>
              <a:t>Page fault is handled by the following steps:</a:t>
            </a:r>
            <a:endParaRPr/>
          </a:p>
          <a:p>
            <a:pPr marL="228600" lvl="0" indent="-228600" algn="just" rtl="0">
              <a:lnSpc>
                <a:spcPct val="90000"/>
              </a:lnSpc>
              <a:spcBef>
                <a:spcPts val="1000"/>
              </a:spcBef>
              <a:spcAft>
                <a:spcPts val="0"/>
              </a:spcAft>
              <a:buClr>
                <a:schemeClr val="dk1"/>
              </a:buClr>
              <a:buSzPts val="2800"/>
              <a:buNone/>
            </a:pPr>
            <a:r>
              <a:rPr lang="en-US"/>
              <a:t>Step 1: The memory address requested is first checked, to make sure it was a valid memory request.</a:t>
            </a:r>
            <a:endParaRPr/>
          </a:p>
          <a:p>
            <a:pPr marL="228600" lvl="0" indent="-228600" algn="just" rtl="0">
              <a:lnSpc>
                <a:spcPct val="90000"/>
              </a:lnSpc>
              <a:spcBef>
                <a:spcPts val="1000"/>
              </a:spcBef>
              <a:spcAft>
                <a:spcPts val="0"/>
              </a:spcAft>
              <a:buClr>
                <a:schemeClr val="dk1"/>
              </a:buClr>
              <a:buSzPts val="2800"/>
              <a:buNone/>
            </a:pPr>
            <a:r>
              <a:rPr lang="en-US"/>
              <a:t>Step 2: If the reference was invalid, the process is terminated. Otherwise, the page must be paged in.</a:t>
            </a:r>
            <a:endParaRPr/>
          </a:p>
          <a:p>
            <a:pPr marL="228600" lvl="0" indent="-228600" algn="just" rtl="0">
              <a:lnSpc>
                <a:spcPct val="90000"/>
              </a:lnSpc>
              <a:spcBef>
                <a:spcPts val="1000"/>
              </a:spcBef>
              <a:spcAft>
                <a:spcPts val="0"/>
              </a:spcAft>
              <a:buClr>
                <a:schemeClr val="dk1"/>
              </a:buClr>
              <a:buSzPts val="2800"/>
              <a:buNone/>
            </a:pPr>
            <a:r>
              <a:rPr lang="en-US"/>
              <a:t>Step 3: A free frame is located, possibly from a free-frame list.</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2B9B03FB-BF1D-6ECA-62B7-54CC95DED2E1}"/>
              </a:ext>
            </a:extLst>
          </p:cNvPr>
          <p:cNvSpPr>
            <a:spLocks noGrp="1"/>
          </p:cNvSpPr>
          <p:nvPr>
            <p:ph type="dt" idx="10"/>
          </p:nvPr>
        </p:nvSpPr>
        <p:spPr/>
        <p:txBody>
          <a:bodyPr/>
          <a:lstStyle/>
          <a:p>
            <a:fld id="{2A7B1195-1F2A-4B5A-A933-ECF7556553CB}" type="datetime1">
              <a:rPr lang="en-US" smtClean="0"/>
              <a:t>5/9/2022</a:t>
            </a:fld>
            <a:endParaRPr lang="en-US"/>
          </a:p>
        </p:txBody>
      </p:sp>
      <p:sp>
        <p:nvSpPr>
          <p:cNvPr id="3" name="Footer Placeholder 2">
            <a:extLst>
              <a:ext uri="{FF2B5EF4-FFF2-40B4-BE49-F238E27FC236}">
                <a16:creationId xmlns:a16="http://schemas.microsoft.com/office/drawing/2014/main" id="{C45B5AEB-54C1-2F20-34A7-84517822AF12}"/>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CABBC8F5-24D9-B250-F238-866BF448EF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endParaRPr/>
          </a:p>
        </p:txBody>
      </p:sp>
      <p:sp>
        <p:nvSpPr>
          <p:cNvPr id="1094" name="Google Shape;1094;p10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None/>
            </a:pPr>
            <a:r>
              <a:rPr lang="en-US"/>
              <a:t>Step 4: A disk operation is scheduled to bring in the necessary page from disk.</a:t>
            </a:r>
            <a:endParaRPr/>
          </a:p>
          <a:p>
            <a:pPr marL="228600" lvl="0" indent="-228600" algn="just" rtl="0">
              <a:lnSpc>
                <a:spcPct val="90000"/>
              </a:lnSpc>
              <a:spcBef>
                <a:spcPts val="1000"/>
              </a:spcBef>
              <a:spcAft>
                <a:spcPts val="0"/>
              </a:spcAft>
              <a:buClr>
                <a:schemeClr val="dk1"/>
              </a:buClr>
              <a:buSzPts val="2800"/>
              <a:buNone/>
            </a:pPr>
            <a:r>
              <a:rPr lang="en-US"/>
              <a:t>Step 5: When the I/O operation is complete, the process's page table is updated with the new frame number, and the invalid bit is changed to indicate that this is now a valid page reference.</a:t>
            </a:r>
            <a:endParaRPr/>
          </a:p>
          <a:p>
            <a:pPr marL="228600" lvl="0" indent="-228600" algn="just" rtl="0">
              <a:lnSpc>
                <a:spcPct val="90000"/>
              </a:lnSpc>
              <a:spcBef>
                <a:spcPts val="1000"/>
              </a:spcBef>
              <a:spcAft>
                <a:spcPts val="0"/>
              </a:spcAft>
              <a:buClr>
                <a:schemeClr val="dk1"/>
              </a:buClr>
              <a:buSzPts val="2800"/>
              <a:buNone/>
            </a:pPr>
            <a:r>
              <a:rPr lang="en-US"/>
              <a:t>Step 6: The instruction that caused the page fault must now be restarted from the beginning</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3397378F-878F-6946-25D2-7CFE8C2D9828}"/>
              </a:ext>
            </a:extLst>
          </p:cNvPr>
          <p:cNvSpPr>
            <a:spLocks noGrp="1"/>
          </p:cNvSpPr>
          <p:nvPr>
            <p:ph type="dt" idx="10"/>
          </p:nvPr>
        </p:nvSpPr>
        <p:spPr/>
        <p:txBody>
          <a:bodyPr/>
          <a:lstStyle/>
          <a:p>
            <a:fld id="{C75BC0AA-5A4B-4F5F-9A15-4BD176A77D7A}" type="datetime1">
              <a:rPr lang="en-US" smtClean="0"/>
              <a:t>5/9/2022</a:t>
            </a:fld>
            <a:endParaRPr lang="en-US"/>
          </a:p>
        </p:txBody>
      </p:sp>
      <p:sp>
        <p:nvSpPr>
          <p:cNvPr id="3" name="Footer Placeholder 2">
            <a:extLst>
              <a:ext uri="{FF2B5EF4-FFF2-40B4-BE49-F238E27FC236}">
                <a16:creationId xmlns:a16="http://schemas.microsoft.com/office/drawing/2014/main" id="{178265BD-8441-889E-EA5E-4582040A664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4B9852D6-367B-E67D-A82D-44935F8A03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pic>
        <p:nvPicPr>
          <p:cNvPr id="1099" name="Google Shape;1099;p108" descr="https://www.cs.uic.edu/~jbell/CourseNotes/OperatingSystems/images/Chapter9/9_06_PageFaultSteps.jpg"/>
          <p:cNvPicPr preferRelativeResize="0"/>
          <p:nvPr/>
        </p:nvPicPr>
        <p:blipFill rotWithShape="1">
          <a:blip r:embed="rId3">
            <a:alphaModFix/>
          </a:blip>
          <a:srcRect/>
          <a:stretch/>
        </p:blipFill>
        <p:spPr>
          <a:xfrm>
            <a:off x="1238216" y="500043"/>
            <a:ext cx="9448800" cy="5943601"/>
          </a:xfrm>
          <a:prstGeom prst="rect">
            <a:avLst/>
          </a:prstGeom>
          <a:noFill/>
          <a:ln>
            <a:noFill/>
          </a:ln>
        </p:spPr>
      </p:pic>
      <p:sp>
        <p:nvSpPr>
          <p:cNvPr id="2" name="Date Placeholder 1">
            <a:extLst>
              <a:ext uri="{FF2B5EF4-FFF2-40B4-BE49-F238E27FC236}">
                <a16:creationId xmlns:a16="http://schemas.microsoft.com/office/drawing/2014/main" id="{3C11862E-5C07-5B16-C1C6-EB72210F4702}"/>
              </a:ext>
            </a:extLst>
          </p:cNvPr>
          <p:cNvSpPr>
            <a:spLocks noGrp="1"/>
          </p:cNvSpPr>
          <p:nvPr>
            <p:ph type="dt" idx="10"/>
          </p:nvPr>
        </p:nvSpPr>
        <p:spPr/>
        <p:txBody>
          <a:bodyPr/>
          <a:lstStyle/>
          <a:p>
            <a:fld id="{4BF241DB-DBB8-41DF-9345-011D711C96E6}" type="datetime1">
              <a:rPr lang="en-US" smtClean="0"/>
              <a:t>5/9/2022</a:t>
            </a:fld>
            <a:endParaRPr lang="en-US"/>
          </a:p>
        </p:txBody>
      </p:sp>
      <p:sp>
        <p:nvSpPr>
          <p:cNvPr id="3" name="Footer Placeholder 2">
            <a:extLst>
              <a:ext uri="{FF2B5EF4-FFF2-40B4-BE49-F238E27FC236}">
                <a16:creationId xmlns:a16="http://schemas.microsoft.com/office/drawing/2014/main" id="{37F95619-B532-C07C-9D64-141F7D2F3AD6}"/>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6CA4AA17-8D6F-6737-869F-A71B908492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Shared Pages</a:t>
            </a:r>
            <a:endParaRPr/>
          </a:p>
        </p:txBody>
      </p:sp>
      <p:sp>
        <p:nvSpPr>
          <p:cNvPr id="1105" name="Google Shape;1105;p10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rgbClr val="3366FF"/>
              </a:buClr>
              <a:buSzPts val="2800"/>
              <a:buChar char="•"/>
            </a:pPr>
            <a:r>
              <a:rPr lang="en-US" b="1">
                <a:solidFill>
                  <a:srgbClr val="3366FF"/>
                </a:solidFill>
              </a:rPr>
              <a:t>Shared code</a:t>
            </a:r>
            <a:endParaRPr/>
          </a:p>
          <a:p>
            <a:pPr marL="685800" lvl="1" indent="-228600" algn="just" rtl="0">
              <a:lnSpc>
                <a:spcPct val="90000"/>
              </a:lnSpc>
              <a:spcBef>
                <a:spcPts val="500"/>
              </a:spcBef>
              <a:spcAft>
                <a:spcPts val="0"/>
              </a:spcAft>
              <a:buClr>
                <a:schemeClr val="dk1"/>
              </a:buClr>
              <a:buSzPts val="2800"/>
              <a:buChar char="•"/>
            </a:pPr>
            <a:r>
              <a:rPr lang="en-US"/>
              <a:t>One copy of read-only (</a:t>
            </a:r>
            <a:r>
              <a:rPr lang="en-US" b="1">
                <a:solidFill>
                  <a:srgbClr val="3366FF"/>
                </a:solidFill>
              </a:rPr>
              <a:t>reentrant</a:t>
            </a:r>
            <a:r>
              <a:rPr lang="en-US"/>
              <a:t>) code shared among processes (i.e., text editors, compilers, window systems)</a:t>
            </a:r>
            <a:endParaRPr/>
          </a:p>
          <a:p>
            <a:pPr marL="685800" lvl="1" indent="-228600" algn="just" rtl="0">
              <a:lnSpc>
                <a:spcPct val="90000"/>
              </a:lnSpc>
              <a:spcBef>
                <a:spcPts val="500"/>
              </a:spcBef>
              <a:spcAft>
                <a:spcPts val="0"/>
              </a:spcAft>
              <a:buClr>
                <a:schemeClr val="dk1"/>
              </a:buClr>
              <a:buSzPts val="2800"/>
              <a:buChar char="•"/>
            </a:pPr>
            <a:r>
              <a:rPr lang="en-US"/>
              <a:t>Similar to multiple threads sharing the same process space</a:t>
            </a:r>
            <a:endParaRPr/>
          </a:p>
          <a:p>
            <a:pPr marL="685800" lvl="1" indent="-228600" algn="just" rtl="0">
              <a:lnSpc>
                <a:spcPct val="90000"/>
              </a:lnSpc>
              <a:spcBef>
                <a:spcPts val="500"/>
              </a:spcBef>
              <a:spcAft>
                <a:spcPts val="0"/>
              </a:spcAft>
              <a:buClr>
                <a:schemeClr val="dk1"/>
              </a:buClr>
              <a:buSzPts val="2800"/>
              <a:buChar char="•"/>
            </a:pPr>
            <a:r>
              <a:rPr lang="en-US"/>
              <a:t>Also useful for interprocess communication if sharing of read-write pages is allowed</a:t>
            </a:r>
            <a:endParaRPr/>
          </a:p>
          <a:p>
            <a:pPr marL="228600" lvl="0" indent="-228600" algn="just" rtl="0">
              <a:lnSpc>
                <a:spcPct val="90000"/>
              </a:lnSpc>
              <a:spcBef>
                <a:spcPts val="1000"/>
              </a:spcBef>
              <a:spcAft>
                <a:spcPts val="0"/>
              </a:spcAft>
              <a:buClr>
                <a:srgbClr val="3366FF"/>
              </a:buClr>
              <a:buSzPts val="2800"/>
              <a:buChar char="•"/>
            </a:pPr>
            <a:r>
              <a:rPr lang="en-US" b="1">
                <a:solidFill>
                  <a:srgbClr val="3366FF"/>
                </a:solidFill>
              </a:rPr>
              <a:t>Private code and data</a:t>
            </a:r>
            <a:r>
              <a:rPr lang="en-US">
                <a:solidFill>
                  <a:srgbClr val="3366FF"/>
                </a:solidFill>
              </a:rPr>
              <a:t> </a:t>
            </a:r>
            <a:endParaRPr/>
          </a:p>
          <a:p>
            <a:pPr marL="685800" lvl="1" indent="-228600" algn="just" rtl="0">
              <a:lnSpc>
                <a:spcPct val="90000"/>
              </a:lnSpc>
              <a:spcBef>
                <a:spcPts val="500"/>
              </a:spcBef>
              <a:spcAft>
                <a:spcPts val="0"/>
              </a:spcAft>
              <a:buClr>
                <a:schemeClr val="dk1"/>
              </a:buClr>
              <a:buSzPts val="2800"/>
              <a:buChar char="•"/>
            </a:pPr>
            <a:r>
              <a:rPr lang="en-US"/>
              <a:t>Each process keeps a separate copy of the code and data</a:t>
            </a:r>
            <a:endParaRPr/>
          </a:p>
          <a:p>
            <a:pPr marL="685800" lvl="1" indent="-228600" algn="just" rtl="0">
              <a:lnSpc>
                <a:spcPct val="90000"/>
              </a:lnSpc>
              <a:spcBef>
                <a:spcPts val="500"/>
              </a:spcBef>
              <a:spcAft>
                <a:spcPts val="0"/>
              </a:spcAft>
              <a:buClr>
                <a:schemeClr val="dk1"/>
              </a:buClr>
              <a:buSzPts val="2800"/>
              <a:buChar char="•"/>
            </a:pPr>
            <a:r>
              <a:rPr lang="en-US"/>
              <a:t>The pages for the private code and data can appear anywhere in the logical address space</a:t>
            </a:r>
            <a:endParaRPr/>
          </a:p>
          <a:p>
            <a:pPr marL="228600" lvl="0" indent="-50800" algn="just" rtl="0">
              <a:lnSpc>
                <a:spcPct val="90000"/>
              </a:lnSpc>
              <a:spcBef>
                <a:spcPts val="1000"/>
              </a:spcBef>
              <a:spcAft>
                <a:spcPts val="0"/>
              </a:spcAft>
              <a:buClr>
                <a:schemeClr val="dk1"/>
              </a:buClr>
              <a:buSzPts val="2800"/>
              <a:buNone/>
            </a:pPr>
            <a:endParaRPr/>
          </a:p>
        </p:txBody>
      </p:sp>
      <p:sp>
        <p:nvSpPr>
          <p:cNvPr id="1106" name="Google Shape;1106;p10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D9F8DB9-28F9-429A-B76D-B2206DDD5824}" type="datetime1">
              <a:rPr lang="en-US" smtClean="0"/>
              <a:t>5/9/2022</a:t>
            </a:fld>
            <a:endParaRPr/>
          </a:p>
        </p:txBody>
      </p:sp>
      <p:sp>
        <p:nvSpPr>
          <p:cNvPr id="1107" name="Google Shape;1107;p10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108" name="Google Shape;1108;p1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1"/>
          <p:cNvSpPr txBox="1">
            <a:spLocks noGrp="1"/>
          </p:cNvSpPr>
          <p:nvPr>
            <p:ph type="title"/>
          </p:nvPr>
        </p:nvSpPr>
        <p:spPr>
          <a:xfrm>
            <a:off x="451834" y="107549"/>
            <a:ext cx="10515600" cy="67806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imes New Roman"/>
              <a:buNone/>
            </a:pPr>
            <a:r>
              <a:rPr lang="en-US"/>
              <a:t>Address Binding</a:t>
            </a:r>
            <a:endParaRPr/>
          </a:p>
        </p:txBody>
      </p:sp>
      <p:sp>
        <p:nvSpPr>
          <p:cNvPr id="222" name="Google Shape;222;p11"/>
          <p:cNvSpPr txBox="1">
            <a:spLocks noGrp="1"/>
          </p:cNvSpPr>
          <p:nvPr>
            <p:ph type="body" idx="1"/>
          </p:nvPr>
        </p:nvSpPr>
        <p:spPr>
          <a:xfrm>
            <a:off x="104104" y="1001377"/>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Addresses may be represented in different ways during the execution of the program</a:t>
            </a:r>
            <a:endParaRPr/>
          </a:p>
          <a:p>
            <a:pPr marL="228600" lvl="0" indent="-228600" algn="just" rtl="0">
              <a:lnSpc>
                <a:spcPct val="90000"/>
              </a:lnSpc>
              <a:spcBef>
                <a:spcPts val="1000"/>
              </a:spcBef>
              <a:spcAft>
                <a:spcPts val="0"/>
              </a:spcAft>
              <a:buClr>
                <a:schemeClr val="dk1"/>
              </a:buClr>
              <a:buSzPts val="2800"/>
              <a:buChar char="•"/>
            </a:pPr>
            <a:r>
              <a:rPr lang="en-US"/>
              <a:t> Addresses in the source program are generally symbolic (such as </a:t>
            </a:r>
            <a:r>
              <a:rPr lang="en-US" i="1"/>
              <a:t>count</a:t>
            </a:r>
            <a:r>
              <a:rPr lang="en-US"/>
              <a:t>)</a:t>
            </a:r>
            <a:endParaRPr/>
          </a:p>
          <a:p>
            <a:pPr marL="228600" lvl="0" indent="-228600" algn="just" rtl="0">
              <a:lnSpc>
                <a:spcPct val="90000"/>
              </a:lnSpc>
              <a:spcBef>
                <a:spcPts val="1000"/>
              </a:spcBef>
              <a:spcAft>
                <a:spcPts val="0"/>
              </a:spcAft>
              <a:buClr>
                <a:schemeClr val="dk1"/>
              </a:buClr>
              <a:buSzPts val="2800"/>
              <a:buChar char="•"/>
            </a:pPr>
            <a:r>
              <a:rPr lang="en-US"/>
              <a:t> A compiler will typically </a:t>
            </a:r>
            <a:r>
              <a:rPr lang="en-US" b="1"/>
              <a:t>bind </a:t>
            </a:r>
            <a:r>
              <a:rPr lang="en-US"/>
              <a:t>these symbolic addresses to relocatable addresses (such as “14 bytes from the beginning of this module”)</a:t>
            </a:r>
            <a:endParaRPr/>
          </a:p>
          <a:p>
            <a:pPr marL="228600" lvl="0" indent="-228600" algn="just" rtl="0">
              <a:lnSpc>
                <a:spcPct val="90000"/>
              </a:lnSpc>
              <a:spcBef>
                <a:spcPts val="1000"/>
              </a:spcBef>
              <a:spcAft>
                <a:spcPts val="0"/>
              </a:spcAft>
              <a:buClr>
                <a:schemeClr val="dk1"/>
              </a:buClr>
              <a:buSzPts val="2800"/>
              <a:buChar char="•"/>
            </a:pPr>
            <a:r>
              <a:rPr lang="en-US"/>
              <a:t>The linkage editor or loader will in turn bind the relocatable  addresses to absolute addresses (such as 74014)</a:t>
            </a:r>
            <a:endParaRPr/>
          </a:p>
          <a:p>
            <a:pPr marL="228600" lvl="0" indent="-228600" algn="just" rtl="0">
              <a:lnSpc>
                <a:spcPct val="90000"/>
              </a:lnSpc>
              <a:spcBef>
                <a:spcPts val="1000"/>
              </a:spcBef>
              <a:spcAft>
                <a:spcPts val="0"/>
              </a:spcAft>
              <a:buClr>
                <a:schemeClr val="dk1"/>
              </a:buClr>
              <a:buSzPts val="2800"/>
              <a:buChar char="•"/>
            </a:pPr>
            <a:r>
              <a:rPr lang="en-US"/>
              <a:t>Each binding is a mapping from one address space to another.</a:t>
            </a:r>
            <a:endParaRPr/>
          </a:p>
        </p:txBody>
      </p:sp>
      <p:sp>
        <p:nvSpPr>
          <p:cNvPr id="223" name="Google Shape;22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24" name="Google Shape;22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25" name="Google Shape;225;p11"/>
          <p:cNvPicPr preferRelativeResize="0"/>
          <p:nvPr/>
        </p:nvPicPr>
        <p:blipFill rotWithShape="1">
          <a:blip r:embed="rId3">
            <a:alphaModFix/>
          </a:blip>
          <a:srcRect/>
          <a:stretch/>
        </p:blipFill>
        <p:spPr>
          <a:xfrm>
            <a:off x="4314457" y="5352715"/>
            <a:ext cx="6652977" cy="1003635"/>
          </a:xfrm>
          <a:prstGeom prst="rect">
            <a:avLst/>
          </a:prstGeom>
          <a:noFill/>
          <a:ln>
            <a:noFill/>
          </a:ln>
        </p:spPr>
      </p:pic>
      <p:sp>
        <p:nvSpPr>
          <p:cNvPr id="226" name="Google Shape;226;p11"/>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92F67E01-75DE-1B8A-8802-CD32B3F4CB82}"/>
              </a:ext>
            </a:extLst>
          </p:cNvPr>
          <p:cNvSpPr>
            <a:spLocks noGrp="1"/>
          </p:cNvSpPr>
          <p:nvPr>
            <p:ph type="dt" idx="10"/>
          </p:nvPr>
        </p:nvSpPr>
        <p:spPr/>
        <p:txBody>
          <a:bodyPr/>
          <a:lstStyle/>
          <a:p>
            <a:fld id="{08A609C1-4B80-41E5-8932-E0C080050112}" type="datetime1">
              <a:rPr lang="en-US" smtClean="0"/>
              <a:t>5/9/2022</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Shared Pages</a:t>
            </a:r>
            <a:endParaRPr/>
          </a:p>
        </p:txBody>
      </p:sp>
      <p:pic>
        <p:nvPicPr>
          <p:cNvPr id="1114" name="Google Shape;1114;p110" descr="8"/>
          <p:cNvPicPr preferRelativeResize="0">
            <a:picLocks noGrp="1"/>
          </p:cNvPicPr>
          <p:nvPr>
            <p:ph type="body" idx="1"/>
          </p:nvPr>
        </p:nvPicPr>
        <p:blipFill rotWithShape="1">
          <a:blip r:embed="rId3">
            <a:alphaModFix/>
          </a:blip>
          <a:srcRect/>
          <a:stretch/>
        </p:blipFill>
        <p:spPr>
          <a:xfrm>
            <a:off x="2476476" y="1285859"/>
            <a:ext cx="6953299" cy="5249511"/>
          </a:xfrm>
          <a:prstGeom prst="rect">
            <a:avLst/>
          </a:prstGeom>
          <a:noFill/>
          <a:ln>
            <a:noFill/>
          </a:ln>
        </p:spPr>
      </p:pic>
      <p:sp>
        <p:nvSpPr>
          <p:cNvPr id="1115" name="Google Shape;1115;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9B715EC-0580-4F9D-B536-CFD4AC5AD63B}" type="datetime1">
              <a:rPr lang="en-US" smtClean="0"/>
              <a:t>5/9/2022</a:t>
            </a:fld>
            <a:endParaRPr/>
          </a:p>
        </p:txBody>
      </p:sp>
      <p:sp>
        <p:nvSpPr>
          <p:cNvPr id="1116" name="Google Shape;1116;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117" name="Google Shape;1117;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Shared Pages</a:t>
            </a:r>
            <a:endParaRPr/>
          </a:p>
        </p:txBody>
      </p:sp>
      <p:sp>
        <p:nvSpPr>
          <p:cNvPr id="1123" name="Google Shape;1123;p1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the example figure, three pages ed1,ed2 and ed3 are shred by three processes Process1 , Process2, Process3.</a:t>
            </a:r>
            <a:endParaRPr/>
          </a:p>
          <a:p>
            <a:pPr marL="228600" lvl="0" indent="-228600" algn="just" rtl="0">
              <a:lnSpc>
                <a:spcPct val="90000"/>
              </a:lnSpc>
              <a:spcBef>
                <a:spcPts val="1000"/>
              </a:spcBef>
              <a:spcAft>
                <a:spcPts val="0"/>
              </a:spcAft>
              <a:buClr>
                <a:schemeClr val="dk1"/>
              </a:buClr>
              <a:buSzPts val="2800"/>
              <a:buChar char="•"/>
            </a:pPr>
            <a:r>
              <a:rPr lang="en-US"/>
              <a:t>The page is loaded only once and the corresponding frame number is updated in  the page table of the three processes. </a:t>
            </a:r>
            <a:endParaRPr/>
          </a:p>
          <a:p>
            <a:pPr marL="228600" lvl="0" indent="-2286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DA4A0FE5-860F-FECC-9595-2447DB1772E2}"/>
              </a:ext>
            </a:extLst>
          </p:cNvPr>
          <p:cNvSpPr>
            <a:spLocks noGrp="1"/>
          </p:cNvSpPr>
          <p:nvPr>
            <p:ph type="dt" idx="10"/>
          </p:nvPr>
        </p:nvSpPr>
        <p:spPr/>
        <p:txBody>
          <a:bodyPr/>
          <a:lstStyle/>
          <a:p>
            <a:fld id="{CDDCA1EB-CD4B-4EB7-B8AA-EA354C2BFFA4}" type="datetime1">
              <a:rPr lang="en-US" smtClean="0"/>
              <a:t>5/9/2022</a:t>
            </a:fld>
            <a:endParaRPr lang="en-US"/>
          </a:p>
        </p:txBody>
      </p:sp>
      <p:sp>
        <p:nvSpPr>
          <p:cNvPr id="3" name="Footer Placeholder 2">
            <a:extLst>
              <a:ext uri="{FF2B5EF4-FFF2-40B4-BE49-F238E27FC236}">
                <a16:creationId xmlns:a16="http://schemas.microsoft.com/office/drawing/2014/main" id="{1E5AD234-0E05-8B2C-4955-3F323FB91F38}"/>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7633B789-269A-F107-E863-841B3E6D36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STRUCTURE OF A PAGE TABLE</a:t>
            </a:r>
            <a:endParaRPr/>
          </a:p>
        </p:txBody>
      </p:sp>
      <p:sp>
        <p:nvSpPr>
          <p:cNvPr id="1129" name="Google Shape;1129;p1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400"/>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13"/>
          <p:cNvSpPr txBox="1">
            <a:spLocks noGrp="1"/>
          </p:cNvSpPr>
          <p:nvPr>
            <p:ph type="body" idx="1"/>
          </p:nvPr>
        </p:nvSpPr>
        <p:spPr>
          <a:xfrm>
            <a:off x="300112" y="1141413"/>
            <a:ext cx="11404211" cy="495188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Memory structures for paging can get huge using straight-forward methods</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Consider a 32-bit logical address space as on modern computers</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Page size of 4 KB (2</a:t>
            </a:r>
            <a:r>
              <a:rPr lang="en-US" sz="2200" baseline="30000">
                <a:latin typeface="Times New Roman"/>
                <a:ea typeface="Times New Roman"/>
                <a:cs typeface="Times New Roman"/>
                <a:sym typeface="Times New Roman"/>
              </a:rPr>
              <a:t>12</a:t>
            </a:r>
            <a:r>
              <a:rPr lang="en-US" sz="2200">
                <a:latin typeface="Times New Roman"/>
                <a:ea typeface="Times New Roman"/>
                <a:cs typeface="Times New Roman"/>
                <a:sym typeface="Times New Roman"/>
              </a:rPr>
              <a:t>)</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Page table would have 1 million entries (2</a:t>
            </a:r>
            <a:r>
              <a:rPr lang="en-US" sz="2200" baseline="30000">
                <a:latin typeface="Times New Roman"/>
                <a:ea typeface="Times New Roman"/>
                <a:cs typeface="Times New Roman"/>
                <a:sym typeface="Times New Roman"/>
              </a:rPr>
              <a:t>32</a:t>
            </a:r>
            <a:r>
              <a:rPr lang="en-US" sz="2200">
                <a:latin typeface="Times New Roman"/>
                <a:ea typeface="Times New Roman"/>
                <a:cs typeface="Times New Roman"/>
                <a:sym typeface="Times New Roman"/>
              </a:rPr>
              <a:t> / 2</a:t>
            </a:r>
            <a:r>
              <a:rPr lang="en-US" sz="2200" baseline="30000">
                <a:latin typeface="Times New Roman"/>
                <a:ea typeface="Times New Roman"/>
                <a:cs typeface="Times New Roman"/>
                <a:sym typeface="Times New Roman"/>
              </a:rPr>
              <a:t>12</a:t>
            </a:r>
            <a:r>
              <a:rPr lang="en-US" sz="2200">
                <a:latin typeface="Times New Roman"/>
                <a:ea typeface="Times New Roman"/>
                <a:cs typeface="Times New Roman"/>
                <a:sym typeface="Times New Roman"/>
              </a:rPr>
              <a:t>)</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If each entry is 4 bytes -&gt; 4 MB of physical address space / memory for page table alone</a:t>
            </a:r>
            <a:endParaRPr/>
          </a:p>
          <a:p>
            <a:pPr marL="1143000" lvl="2"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That amount of memory used to cost a lot</a:t>
            </a:r>
            <a:endParaRPr/>
          </a:p>
          <a:p>
            <a:pPr marL="1143000" lvl="2"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Don’t want to allocate that contiguously in main memory</a:t>
            </a: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Hierarchical Paging</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Hashed Page Tables</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Inverted Page Tables</a:t>
            </a:r>
            <a:endParaRPr/>
          </a:p>
        </p:txBody>
      </p:sp>
      <p:sp>
        <p:nvSpPr>
          <p:cNvPr id="1136" name="Google Shape;1136;p113"/>
          <p:cNvSpPr txBox="1">
            <a:spLocks noGrp="1"/>
          </p:cNvSpPr>
          <p:nvPr>
            <p:ph type="title"/>
          </p:nvPr>
        </p:nvSpPr>
        <p:spPr>
          <a:xfrm>
            <a:off x="694267" y="182563"/>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Structure of the Page Table</a:t>
            </a:r>
            <a:endParaRPr/>
          </a:p>
        </p:txBody>
      </p:sp>
      <p:sp>
        <p:nvSpPr>
          <p:cNvPr id="2" name="Date Placeholder 1">
            <a:extLst>
              <a:ext uri="{FF2B5EF4-FFF2-40B4-BE49-F238E27FC236}">
                <a16:creationId xmlns:a16="http://schemas.microsoft.com/office/drawing/2014/main" id="{0F38022C-E796-E56E-16F2-F0E409A6E789}"/>
              </a:ext>
            </a:extLst>
          </p:cNvPr>
          <p:cNvSpPr>
            <a:spLocks noGrp="1"/>
          </p:cNvSpPr>
          <p:nvPr>
            <p:ph type="dt" idx="10"/>
          </p:nvPr>
        </p:nvSpPr>
        <p:spPr/>
        <p:txBody>
          <a:bodyPr/>
          <a:lstStyle/>
          <a:p>
            <a:fld id="{33D40D14-224C-4FF9-94C6-ED7D154553E9}" type="datetime1">
              <a:rPr lang="en-US" smtClean="0"/>
              <a:t>5/9/2022</a:t>
            </a:fld>
            <a:endParaRPr lang="en-US"/>
          </a:p>
        </p:txBody>
      </p:sp>
      <p:sp>
        <p:nvSpPr>
          <p:cNvPr id="3" name="Footer Placeholder 2">
            <a:extLst>
              <a:ext uri="{FF2B5EF4-FFF2-40B4-BE49-F238E27FC236}">
                <a16:creationId xmlns:a16="http://schemas.microsoft.com/office/drawing/2014/main" id="{F5FA6296-8922-4AA2-C079-E2834601B643}"/>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BD311330-9AAB-8B53-F580-B14814D575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113</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14"/>
          <p:cNvSpPr txBox="1">
            <a:spLocks noGrp="1"/>
          </p:cNvSpPr>
          <p:nvPr>
            <p:ph type="body" idx="1"/>
          </p:nvPr>
        </p:nvSpPr>
        <p:spPr>
          <a:xfrm>
            <a:off x="225083" y="1085850"/>
            <a:ext cx="11723076" cy="5511502"/>
          </a:xfrm>
          <a:prstGeom prst="rect">
            <a:avLst/>
          </a:prstGeom>
          <a:noFill/>
          <a:ln>
            <a:noFill/>
          </a:ln>
        </p:spPr>
        <p:txBody>
          <a:bodyPr spcFirstLastPara="1" wrap="square" lIns="91425" tIns="45700" rIns="91425" bIns="45700" anchor="t" anchorCtr="0">
            <a:noAutofit/>
          </a:bodyPr>
          <a:lstStyle/>
          <a:p>
            <a:pPr marL="228600" lvl="0" indent="-88900" algn="just" rtl="0">
              <a:lnSpc>
                <a:spcPct val="90000"/>
              </a:lnSpc>
              <a:spcBef>
                <a:spcPts val="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Simple solution to this problem is to divide the page table into smaller pieces We can accomplish this division in several ways</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A logical address (on 32-bit machine with 1K page size) is divided into:</a:t>
            </a:r>
            <a:endParaRPr/>
          </a:p>
          <a:p>
            <a:pPr marL="627063"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 page number consisting of 22 bits</a:t>
            </a:r>
            <a:endParaRPr/>
          </a:p>
          <a:p>
            <a:pPr marL="627063"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 page offset consisting of 10 bits</a:t>
            </a:r>
            <a:endParaRPr/>
          </a:p>
          <a:p>
            <a:pPr marL="627063" lvl="1" indent="-88900" algn="just" rtl="0">
              <a:lnSpc>
                <a:spcPct val="90000"/>
              </a:lnSpc>
              <a:spcBef>
                <a:spcPts val="50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Since the page table is paged, the page number is further divided into:</a:t>
            </a:r>
            <a:endParaRPr/>
          </a:p>
          <a:p>
            <a:pPr marL="627063"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 12-bit page number </a:t>
            </a:r>
            <a:endParaRPr/>
          </a:p>
          <a:p>
            <a:pPr marL="627063"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 10-bit page offset</a:t>
            </a:r>
            <a:endParaRPr/>
          </a:p>
          <a:p>
            <a:pPr marL="627063" lvl="1" indent="-88900" algn="just" rtl="0">
              <a:lnSpc>
                <a:spcPct val="90000"/>
              </a:lnSpc>
              <a:spcBef>
                <a:spcPts val="50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Thus, a logical address is as follows:</a:t>
            </a:r>
            <a:endParaRPr/>
          </a:p>
          <a:p>
            <a:pPr marL="228600" lvl="0" indent="-88900" algn="just" rtl="0">
              <a:lnSpc>
                <a:spcPct val="90000"/>
              </a:lnSpc>
              <a:spcBef>
                <a:spcPts val="100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where</a:t>
            </a:r>
            <a:r>
              <a:rPr lang="en-US" sz="2200" i="1">
                <a:latin typeface="Times New Roman"/>
                <a:ea typeface="Times New Roman"/>
                <a:cs typeface="Times New Roman"/>
                <a:sym typeface="Times New Roman"/>
              </a:rPr>
              <a:t> p</a:t>
            </a:r>
            <a:r>
              <a:rPr lang="en-US" sz="2200" i="1" baseline="-25000">
                <a:latin typeface="Times New Roman"/>
                <a:ea typeface="Times New Roman"/>
                <a:cs typeface="Times New Roman"/>
                <a:sym typeface="Times New Roman"/>
              </a:rPr>
              <a:t>1</a:t>
            </a:r>
            <a:r>
              <a:rPr lang="en-US" sz="2200">
                <a:latin typeface="Times New Roman"/>
                <a:ea typeface="Times New Roman"/>
                <a:cs typeface="Times New Roman"/>
                <a:sym typeface="Times New Roman"/>
              </a:rPr>
              <a:t> is an index into the outer page table, and </a:t>
            </a:r>
            <a:r>
              <a:rPr lang="en-US" sz="2200" i="1">
                <a:latin typeface="Times New Roman"/>
                <a:ea typeface="Times New Roman"/>
                <a:cs typeface="Times New Roman"/>
                <a:sym typeface="Times New Roman"/>
              </a:rPr>
              <a:t>p</a:t>
            </a:r>
            <a:r>
              <a:rPr lang="en-US" sz="2200" i="1" baseline="-25000">
                <a:latin typeface="Times New Roman"/>
                <a:ea typeface="Times New Roman"/>
                <a:cs typeface="Times New Roman"/>
                <a:sym typeface="Times New Roman"/>
              </a:rPr>
              <a:t>2</a:t>
            </a:r>
            <a:r>
              <a:rPr lang="en-US" sz="2200">
                <a:latin typeface="Times New Roman"/>
                <a:ea typeface="Times New Roman"/>
                <a:cs typeface="Times New Roman"/>
                <a:sym typeface="Times New Roman"/>
              </a:rPr>
              <a:t> is the displacement within the page of the inner page table</a:t>
            </a:r>
            <a:endParaRPr/>
          </a:p>
          <a:p>
            <a:pPr marL="228600" lvl="0" indent="-88900" algn="just" rtl="0">
              <a:lnSpc>
                <a:spcPct val="90000"/>
              </a:lnSpc>
              <a:spcBef>
                <a:spcPts val="100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Known as </a:t>
            </a:r>
            <a:r>
              <a:rPr lang="en-US" sz="2200" b="1">
                <a:solidFill>
                  <a:srgbClr val="3366FF"/>
                </a:solidFill>
                <a:latin typeface="Times New Roman"/>
                <a:ea typeface="Times New Roman"/>
                <a:cs typeface="Times New Roman"/>
                <a:sym typeface="Times New Roman"/>
              </a:rPr>
              <a:t>forward-mapped page table</a:t>
            </a:r>
            <a:endParaRPr/>
          </a:p>
        </p:txBody>
      </p:sp>
      <p:sp>
        <p:nvSpPr>
          <p:cNvPr id="1143" name="Google Shape;1143;p114"/>
          <p:cNvSpPr txBox="1">
            <a:spLocks noGrp="1"/>
          </p:cNvSpPr>
          <p:nvPr>
            <p:ph type="title"/>
          </p:nvPr>
        </p:nvSpPr>
        <p:spPr>
          <a:xfrm>
            <a:off x="1274234" y="152403"/>
            <a:ext cx="103505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Two-Level Paging Example</a:t>
            </a:r>
            <a:endParaRPr/>
          </a:p>
        </p:txBody>
      </p:sp>
      <p:pic>
        <p:nvPicPr>
          <p:cNvPr id="1144" name="Google Shape;1144;p114"/>
          <p:cNvPicPr preferRelativeResize="0"/>
          <p:nvPr/>
        </p:nvPicPr>
        <p:blipFill rotWithShape="1">
          <a:blip r:embed="rId3">
            <a:alphaModFix/>
          </a:blip>
          <a:srcRect/>
          <a:stretch/>
        </p:blipFill>
        <p:spPr>
          <a:xfrm>
            <a:off x="6448703" y="3410857"/>
            <a:ext cx="4212167" cy="1055687"/>
          </a:xfrm>
          <a:prstGeom prst="rect">
            <a:avLst/>
          </a:prstGeom>
          <a:noFill/>
          <a:ln>
            <a:noFill/>
          </a:ln>
        </p:spPr>
      </p:pic>
      <p:sp>
        <p:nvSpPr>
          <p:cNvPr id="2" name="Date Placeholder 1">
            <a:extLst>
              <a:ext uri="{FF2B5EF4-FFF2-40B4-BE49-F238E27FC236}">
                <a16:creationId xmlns:a16="http://schemas.microsoft.com/office/drawing/2014/main" id="{2A355B1E-B16A-4538-953B-6F9F4F246862}"/>
              </a:ext>
            </a:extLst>
          </p:cNvPr>
          <p:cNvSpPr>
            <a:spLocks noGrp="1"/>
          </p:cNvSpPr>
          <p:nvPr>
            <p:ph type="dt" idx="10"/>
          </p:nvPr>
        </p:nvSpPr>
        <p:spPr/>
        <p:txBody>
          <a:bodyPr/>
          <a:lstStyle/>
          <a:p>
            <a:fld id="{C7C711FA-45D3-4F8F-8CC9-7193FD97FEB9}" type="datetime1">
              <a:rPr lang="en-US" smtClean="0"/>
              <a:t>5/9/2022</a:t>
            </a:fld>
            <a:endParaRPr lang="en-US"/>
          </a:p>
        </p:txBody>
      </p:sp>
      <p:sp>
        <p:nvSpPr>
          <p:cNvPr id="3" name="Footer Placeholder 2">
            <a:extLst>
              <a:ext uri="{FF2B5EF4-FFF2-40B4-BE49-F238E27FC236}">
                <a16:creationId xmlns:a16="http://schemas.microsoft.com/office/drawing/2014/main" id="{79097C9D-78FF-93B7-B06A-EE176081D962}"/>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0134A0AD-CD02-8159-38BF-1165B02B6B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15"/>
          <p:cNvSpPr txBox="1">
            <a:spLocks noGrp="1"/>
          </p:cNvSpPr>
          <p:nvPr>
            <p:ph type="body" idx="1"/>
          </p:nvPr>
        </p:nvSpPr>
        <p:spPr>
          <a:xfrm>
            <a:off x="637737" y="1189038"/>
            <a:ext cx="11047827" cy="44831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Break up the logical address space into multiple page tables</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A simple technique is a two-level page table</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We then page the page table</a:t>
            </a:r>
            <a:endParaRPr/>
          </a:p>
        </p:txBody>
      </p:sp>
      <p:sp>
        <p:nvSpPr>
          <p:cNvPr id="1151" name="Google Shape;1151;p115"/>
          <p:cNvSpPr txBox="1">
            <a:spLocks noGrp="1"/>
          </p:cNvSpPr>
          <p:nvPr>
            <p:ph type="title"/>
          </p:nvPr>
        </p:nvSpPr>
        <p:spPr>
          <a:xfrm>
            <a:off x="630767" y="166688"/>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Hierarchical Page Tables</a:t>
            </a:r>
            <a:endParaRPr/>
          </a:p>
        </p:txBody>
      </p:sp>
      <p:sp>
        <p:nvSpPr>
          <p:cNvPr id="2" name="Date Placeholder 1">
            <a:extLst>
              <a:ext uri="{FF2B5EF4-FFF2-40B4-BE49-F238E27FC236}">
                <a16:creationId xmlns:a16="http://schemas.microsoft.com/office/drawing/2014/main" id="{58672FB5-1FEF-D1AA-52D0-ABB0BB2079AA}"/>
              </a:ext>
            </a:extLst>
          </p:cNvPr>
          <p:cNvSpPr>
            <a:spLocks noGrp="1"/>
          </p:cNvSpPr>
          <p:nvPr>
            <p:ph type="dt" idx="10"/>
          </p:nvPr>
        </p:nvSpPr>
        <p:spPr/>
        <p:txBody>
          <a:bodyPr/>
          <a:lstStyle/>
          <a:p>
            <a:fld id="{278C0207-974B-448F-A5F6-B2D6914ED18C}" type="datetime1">
              <a:rPr lang="en-US" smtClean="0"/>
              <a:t>5/9/2022</a:t>
            </a:fld>
            <a:endParaRPr lang="en-US"/>
          </a:p>
        </p:txBody>
      </p:sp>
      <p:sp>
        <p:nvSpPr>
          <p:cNvPr id="3" name="Footer Placeholder 2">
            <a:extLst>
              <a:ext uri="{FF2B5EF4-FFF2-40B4-BE49-F238E27FC236}">
                <a16:creationId xmlns:a16="http://schemas.microsoft.com/office/drawing/2014/main" id="{5F3E2F76-763E-B257-EAB4-884F15BE678E}"/>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EC401DBC-5791-E9E1-FB34-0F43D65FE4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16"/>
          <p:cNvSpPr txBox="1">
            <a:spLocks noGrp="1"/>
          </p:cNvSpPr>
          <p:nvPr>
            <p:ph type="title"/>
          </p:nvPr>
        </p:nvSpPr>
        <p:spPr>
          <a:xfrm>
            <a:off x="757767" y="166688"/>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Two-Level Page-Table Scheme</a:t>
            </a:r>
            <a:endParaRPr/>
          </a:p>
        </p:txBody>
      </p:sp>
      <p:pic>
        <p:nvPicPr>
          <p:cNvPr id="1158" name="Google Shape;1158;p116" descr="8"/>
          <p:cNvPicPr preferRelativeResize="0"/>
          <p:nvPr/>
        </p:nvPicPr>
        <p:blipFill rotWithShape="1">
          <a:blip r:embed="rId3">
            <a:alphaModFix/>
          </a:blip>
          <a:srcRect/>
          <a:stretch/>
        </p:blipFill>
        <p:spPr>
          <a:xfrm>
            <a:off x="3069167" y="1268416"/>
            <a:ext cx="5664200" cy="4492625"/>
          </a:xfrm>
          <a:prstGeom prst="rect">
            <a:avLst/>
          </a:prstGeom>
          <a:noFill/>
          <a:ln>
            <a:noFill/>
          </a:ln>
        </p:spPr>
      </p:pic>
      <p:sp>
        <p:nvSpPr>
          <p:cNvPr id="2" name="Date Placeholder 1">
            <a:extLst>
              <a:ext uri="{FF2B5EF4-FFF2-40B4-BE49-F238E27FC236}">
                <a16:creationId xmlns:a16="http://schemas.microsoft.com/office/drawing/2014/main" id="{19DA68E2-5406-7FEB-10AA-AC532625D737}"/>
              </a:ext>
            </a:extLst>
          </p:cNvPr>
          <p:cNvSpPr>
            <a:spLocks noGrp="1"/>
          </p:cNvSpPr>
          <p:nvPr>
            <p:ph type="dt" idx="10"/>
          </p:nvPr>
        </p:nvSpPr>
        <p:spPr/>
        <p:txBody>
          <a:bodyPr/>
          <a:lstStyle/>
          <a:p>
            <a:fld id="{2B6AE881-8143-42F5-8912-A899CE7302EC}" type="datetime1">
              <a:rPr lang="en-US" smtClean="0"/>
              <a:t>5/9/2022</a:t>
            </a:fld>
            <a:endParaRPr lang="en-US"/>
          </a:p>
        </p:txBody>
      </p:sp>
      <p:sp>
        <p:nvSpPr>
          <p:cNvPr id="3" name="Footer Placeholder 2">
            <a:extLst>
              <a:ext uri="{FF2B5EF4-FFF2-40B4-BE49-F238E27FC236}">
                <a16:creationId xmlns:a16="http://schemas.microsoft.com/office/drawing/2014/main" id="{497DA70F-99F4-AFAC-4F35-9521025C93EE}"/>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8D9AA3CA-E38B-C61D-CCAB-7A5A06B40D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17"/>
          <p:cNvSpPr txBox="1">
            <a:spLocks noGrp="1"/>
          </p:cNvSpPr>
          <p:nvPr>
            <p:ph type="title"/>
          </p:nvPr>
        </p:nvSpPr>
        <p:spPr>
          <a:xfrm>
            <a:off x="1504953" y="152402"/>
            <a:ext cx="10077449" cy="198045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Address-Translation Scheme</a:t>
            </a:r>
            <a:br>
              <a:rPr lang="en-US" sz="4400">
                <a:latin typeface="Times New Roman"/>
                <a:ea typeface="Times New Roman"/>
                <a:cs typeface="Times New Roman"/>
                <a:sym typeface="Times New Roman"/>
              </a:rPr>
            </a:br>
            <a:r>
              <a:rPr lang="en-US">
                <a:latin typeface="Times New Roman"/>
                <a:ea typeface="Times New Roman"/>
                <a:cs typeface="Times New Roman"/>
                <a:sym typeface="Times New Roman"/>
              </a:rPr>
              <a:t>for two level 32 bit paging architecture</a:t>
            </a:r>
            <a:endParaRPr sz="4400">
              <a:latin typeface="Times New Roman"/>
              <a:ea typeface="Times New Roman"/>
              <a:cs typeface="Times New Roman"/>
              <a:sym typeface="Times New Roman"/>
            </a:endParaRPr>
          </a:p>
        </p:txBody>
      </p:sp>
      <p:pic>
        <p:nvPicPr>
          <p:cNvPr id="1165" name="Google Shape;1165;p117"/>
          <p:cNvPicPr preferRelativeResize="0"/>
          <p:nvPr/>
        </p:nvPicPr>
        <p:blipFill rotWithShape="1">
          <a:blip r:embed="rId3">
            <a:alphaModFix/>
          </a:blip>
          <a:srcRect/>
          <a:stretch/>
        </p:blipFill>
        <p:spPr>
          <a:xfrm>
            <a:off x="2063553" y="2492897"/>
            <a:ext cx="8519583" cy="2693987"/>
          </a:xfrm>
          <a:prstGeom prst="rect">
            <a:avLst/>
          </a:prstGeom>
          <a:noFill/>
          <a:ln>
            <a:noFill/>
          </a:ln>
        </p:spPr>
      </p:pic>
      <p:sp>
        <p:nvSpPr>
          <p:cNvPr id="2" name="Date Placeholder 1">
            <a:extLst>
              <a:ext uri="{FF2B5EF4-FFF2-40B4-BE49-F238E27FC236}">
                <a16:creationId xmlns:a16="http://schemas.microsoft.com/office/drawing/2014/main" id="{4BB0F8A4-90CA-DAA6-2CC8-DE12DF4F7E44}"/>
              </a:ext>
            </a:extLst>
          </p:cNvPr>
          <p:cNvSpPr>
            <a:spLocks noGrp="1"/>
          </p:cNvSpPr>
          <p:nvPr>
            <p:ph type="dt" idx="10"/>
          </p:nvPr>
        </p:nvSpPr>
        <p:spPr/>
        <p:txBody>
          <a:bodyPr/>
          <a:lstStyle/>
          <a:p>
            <a:fld id="{12033CF3-2C9D-4528-9EA8-29EE557D81DA}" type="datetime1">
              <a:rPr lang="en-US" smtClean="0"/>
              <a:t>5/9/2022</a:t>
            </a:fld>
            <a:endParaRPr lang="en-US"/>
          </a:p>
        </p:txBody>
      </p:sp>
      <p:sp>
        <p:nvSpPr>
          <p:cNvPr id="3" name="Footer Placeholder 2">
            <a:extLst>
              <a:ext uri="{FF2B5EF4-FFF2-40B4-BE49-F238E27FC236}">
                <a16:creationId xmlns:a16="http://schemas.microsoft.com/office/drawing/2014/main" id="{78F94380-9030-B2FD-C763-BAEB42EFAAE0}"/>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97B9BB6B-7887-80BF-C53D-17D6817A0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18"/>
          <p:cNvSpPr txBox="1">
            <a:spLocks noGrp="1"/>
          </p:cNvSpPr>
          <p:nvPr>
            <p:ph type="body" idx="1"/>
          </p:nvPr>
        </p:nvSpPr>
        <p:spPr>
          <a:xfrm>
            <a:off x="243840" y="1201740"/>
            <a:ext cx="11653944" cy="5539628"/>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For a system with a 64-bit logical address space, a two-level paging scheme is no longer appropriate </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If page size is 4 KB (2</a:t>
            </a:r>
            <a:r>
              <a:rPr lang="en-US" sz="2200" baseline="30000">
                <a:latin typeface="Times New Roman"/>
                <a:ea typeface="Times New Roman"/>
                <a:cs typeface="Times New Roman"/>
                <a:sym typeface="Times New Roman"/>
              </a:rPr>
              <a:t>12</a:t>
            </a:r>
            <a:r>
              <a:rPr lang="en-US" sz="2200">
                <a:latin typeface="Times New Roman"/>
                <a:ea typeface="Times New Roman"/>
                <a:cs typeface="Times New Roman"/>
                <a:sym typeface="Times New Roman"/>
              </a:rPr>
              <a:t>)</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Then page table has 2</a:t>
            </a:r>
            <a:r>
              <a:rPr lang="en-US" sz="2200" baseline="30000">
                <a:latin typeface="Times New Roman"/>
                <a:ea typeface="Times New Roman"/>
                <a:cs typeface="Times New Roman"/>
                <a:sym typeface="Times New Roman"/>
              </a:rPr>
              <a:t>52</a:t>
            </a:r>
            <a:r>
              <a:rPr lang="en-US" sz="2200">
                <a:latin typeface="Times New Roman"/>
                <a:ea typeface="Times New Roman"/>
                <a:cs typeface="Times New Roman"/>
                <a:sym typeface="Times New Roman"/>
              </a:rPr>
              <a:t> entries</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If two level scheme, inner page tables could be 2</a:t>
            </a:r>
            <a:r>
              <a:rPr lang="en-US" sz="2200" baseline="30000">
                <a:latin typeface="Times New Roman"/>
                <a:ea typeface="Times New Roman"/>
                <a:cs typeface="Times New Roman"/>
                <a:sym typeface="Times New Roman"/>
              </a:rPr>
              <a:t>10</a:t>
            </a:r>
            <a:r>
              <a:rPr lang="en-US" sz="2200">
                <a:latin typeface="Times New Roman"/>
                <a:ea typeface="Times New Roman"/>
                <a:cs typeface="Times New Roman"/>
                <a:sym typeface="Times New Roman"/>
              </a:rPr>
              <a:t> 4-byte entries</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Address would look like</a:t>
            </a:r>
            <a:endParaRPr/>
          </a:p>
          <a:p>
            <a:pPr marL="685800" lvl="1" indent="-88900" algn="just" rtl="0">
              <a:lnSpc>
                <a:spcPct val="90000"/>
              </a:lnSpc>
              <a:spcBef>
                <a:spcPts val="500"/>
              </a:spcBef>
              <a:spcAft>
                <a:spcPts val="0"/>
              </a:spcAft>
              <a:buClr>
                <a:schemeClr val="dk1"/>
              </a:buClr>
              <a:buSzPts val="2200"/>
              <a:buNone/>
            </a:pPr>
            <a:endParaRPr sz="2200">
              <a:latin typeface="Times New Roman"/>
              <a:ea typeface="Times New Roman"/>
              <a:cs typeface="Times New Roman"/>
              <a:sym typeface="Times New Roman"/>
            </a:endParaRPr>
          </a:p>
          <a:p>
            <a:pPr marL="457200" lvl="1" indent="0" algn="just" rtl="0">
              <a:lnSpc>
                <a:spcPct val="90000"/>
              </a:lnSpc>
              <a:spcBef>
                <a:spcPts val="500"/>
              </a:spcBef>
              <a:spcAft>
                <a:spcPts val="0"/>
              </a:spcAft>
              <a:buClr>
                <a:schemeClr val="dk1"/>
              </a:buClr>
              <a:buSzPts val="2200"/>
              <a:buFont typeface="Arial"/>
              <a:buNone/>
            </a:pPr>
            <a:endParaRPr sz="2200">
              <a:latin typeface="Times New Roman"/>
              <a:ea typeface="Times New Roman"/>
              <a:cs typeface="Times New Roman"/>
              <a:sym typeface="Times New Roman"/>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Outer page table has 2</a:t>
            </a:r>
            <a:r>
              <a:rPr lang="en-US" sz="2200" baseline="30000">
                <a:latin typeface="Times New Roman"/>
                <a:ea typeface="Times New Roman"/>
                <a:cs typeface="Times New Roman"/>
                <a:sym typeface="Times New Roman"/>
              </a:rPr>
              <a:t>42</a:t>
            </a:r>
            <a:r>
              <a:rPr lang="en-US" sz="2200">
                <a:latin typeface="Times New Roman"/>
                <a:ea typeface="Times New Roman"/>
                <a:cs typeface="Times New Roman"/>
                <a:sym typeface="Times New Roman"/>
              </a:rPr>
              <a:t> entries or 2</a:t>
            </a:r>
            <a:r>
              <a:rPr lang="en-US" sz="2200" baseline="30000">
                <a:latin typeface="Times New Roman"/>
                <a:ea typeface="Times New Roman"/>
                <a:cs typeface="Times New Roman"/>
                <a:sym typeface="Times New Roman"/>
              </a:rPr>
              <a:t>44</a:t>
            </a:r>
            <a:r>
              <a:rPr lang="en-US" sz="2200">
                <a:latin typeface="Times New Roman"/>
                <a:ea typeface="Times New Roman"/>
                <a:cs typeface="Times New Roman"/>
                <a:sym typeface="Times New Roman"/>
              </a:rPr>
              <a:t> bytes</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One solution is to add a 2</a:t>
            </a:r>
            <a:r>
              <a:rPr lang="en-US" sz="2200" baseline="30000">
                <a:latin typeface="Times New Roman"/>
                <a:ea typeface="Times New Roman"/>
                <a:cs typeface="Times New Roman"/>
                <a:sym typeface="Times New Roman"/>
              </a:rPr>
              <a:t>nd</a:t>
            </a:r>
            <a:r>
              <a:rPr lang="en-US" sz="2200">
                <a:latin typeface="Times New Roman"/>
                <a:ea typeface="Times New Roman"/>
                <a:cs typeface="Times New Roman"/>
                <a:sym typeface="Times New Roman"/>
              </a:rPr>
              <a:t> outer page table</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But in the following example the 2</a:t>
            </a:r>
            <a:r>
              <a:rPr lang="en-US" sz="2200" baseline="30000">
                <a:latin typeface="Times New Roman"/>
                <a:ea typeface="Times New Roman"/>
                <a:cs typeface="Times New Roman"/>
                <a:sym typeface="Times New Roman"/>
              </a:rPr>
              <a:t>nd</a:t>
            </a:r>
            <a:r>
              <a:rPr lang="en-US" sz="2200">
                <a:latin typeface="Times New Roman"/>
                <a:ea typeface="Times New Roman"/>
                <a:cs typeface="Times New Roman"/>
                <a:sym typeface="Times New Roman"/>
              </a:rPr>
              <a:t> outer page table is still 2</a:t>
            </a:r>
            <a:r>
              <a:rPr lang="en-US" sz="2200" baseline="30000">
                <a:latin typeface="Times New Roman"/>
                <a:ea typeface="Times New Roman"/>
                <a:cs typeface="Times New Roman"/>
                <a:sym typeface="Times New Roman"/>
              </a:rPr>
              <a:t>34</a:t>
            </a:r>
            <a:r>
              <a:rPr lang="en-US" sz="2200">
                <a:latin typeface="Times New Roman"/>
                <a:ea typeface="Times New Roman"/>
                <a:cs typeface="Times New Roman"/>
                <a:sym typeface="Times New Roman"/>
              </a:rPr>
              <a:t> bytes in size</a:t>
            </a:r>
            <a:endParaRPr/>
          </a:p>
          <a:p>
            <a:pPr marL="1143000" lvl="2"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And possibly 4 memory access to get to one physical memory location</a:t>
            </a:r>
            <a:endParaRPr/>
          </a:p>
          <a:p>
            <a:pPr marL="685800" lvl="1" indent="-88900" algn="just" rtl="0">
              <a:lnSpc>
                <a:spcPct val="90000"/>
              </a:lnSpc>
              <a:spcBef>
                <a:spcPts val="500"/>
              </a:spcBef>
              <a:spcAft>
                <a:spcPts val="0"/>
              </a:spcAft>
              <a:buClr>
                <a:schemeClr val="dk1"/>
              </a:buClr>
              <a:buSzPts val="2200"/>
              <a:buNone/>
            </a:pPr>
            <a:endParaRPr sz="2200">
              <a:latin typeface="Times New Roman"/>
              <a:ea typeface="Times New Roman"/>
              <a:cs typeface="Times New Roman"/>
              <a:sym typeface="Times New Roman"/>
            </a:endParaRPr>
          </a:p>
        </p:txBody>
      </p:sp>
      <p:sp>
        <p:nvSpPr>
          <p:cNvPr id="1171" name="Google Shape;1171;p118"/>
          <p:cNvSpPr txBox="1">
            <a:spLocks noGrp="1"/>
          </p:cNvSpPr>
          <p:nvPr>
            <p:ph type="title"/>
          </p:nvPr>
        </p:nvSpPr>
        <p:spPr>
          <a:xfrm>
            <a:off x="715433" y="166688"/>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64-bit Logical Address Space</a:t>
            </a:r>
            <a:endParaRPr/>
          </a:p>
        </p:txBody>
      </p:sp>
      <p:pic>
        <p:nvPicPr>
          <p:cNvPr id="1172" name="Google Shape;1172;p118"/>
          <p:cNvPicPr preferRelativeResize="0"/>
          <p:nvPr/>
        </p:nvPicPr>
        <p:blipFill rotWithShape="1">
          <a:blip r:embed="rId3">
            <a:alphaModFix/>
          </a:blip>
          <a:srcRect/>
          <a:stretch/>
        </p:blipFill>
        <p:spPr>
          <a:xfrm>
            <a:off x="6864085" y="3284984"/>
            <a:ext cx="4328584" cy="1165225"/>
          </a:xfrm>
          <a:prstGeom prst="rect">
            <a:avLst/>
          </a:prstGeom>
          <a:noFill/>
          <a:ln>
            <a:noFill/>
          </a:ln>
        </p:spPr>
      </p:pic>
      <p:sp>
        <p:nvSpPr>
          <p:cNvPr id="2" name="Date Placeholder 1">
            <a:extLst>
              <a:ext uri="{FF2B5EF4-FFF2-40B4-BE49-F238E27FC236}">
                <a16:creationId xmlns:a16="http://schemas.microsoft.com/office/drawing/2014/main" id="{E8DAAE3F-B704-590E-47D0-A3229E11DEF9}"/>
              </a:ext>
            </a:extLst>
          </p:cNvPr>
          <p:cNvSpPr>
            <a:spLocks noGrp="1"/>
          </p:cNvSpPr>
          <p:nvPr>
            <p:ph type="dt" idx="10"/>
          </p:nvPr>
        </p:nvSpPr>
        <p:spPr/>
        <p:txBody>
          <a:bodyPr/>
          <a:lstStyle/>
          <a:p>
            <a:fld id="{BEB1350A-F2EA-4AE6-ADC5-78E799E86E7F}" type="datetime1">
              <a:rPr lang="en-US" smtClean="0"/>
              <a:t>5/9/2022</a:t>
            </a:fld>
            <a:endParaRPr lang="en-US"/>
          </a:p>
        </p:txBody>
      </p:sp>
      <p:sp>
        <p:nvSpPr>
          <p:cNvPr id="3" name="Footer Placeholder 2">
            <a:extLst>
              <a:ext uri="{FF2B5EF4-FFF2-40B4-BE49-F238E27FC236}">
                <a16:creationId xmlns:a16="http://schemas.microsoft.com/office/drawing/2014/main" id="{05A830A9-CC5B-EE40-6B01-8A04342C537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C5F95C7-2DCE-3FE4-2A13-8A5CA767B6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1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We can divide the outer page table in various ways. For example, we can page the outer page table, giving us a three-level paging scheme. Suppose that the outer page table is made up of standard-size pages (210 entries, or 212 bytes). In this case, a 64-bit address space is still daunting</a:t>
            </a:r>
            <a:endParaRPr/>
          </a:p>
          <a:p>
            <a:pPr marL="228600" lvl="0" indent="-228600" algn="just"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This keeps growing that is the reason hierarchical page tables are generally considered inappropriate</a:t>
            </a:r>
            <a:endParaRPr/>
          </a:p>
        </p:txBody>
      </p:sp>
      <p:sp>
        <p:nvSpPr>
          <p:cNvPr id="2" name="Date Placeholder 1">
            <a:extLst>
              <a:ext uri="{FF2B5EF4-FFF2-40B4-BE49-F238E27FC236}">
                <a16:creationId xmlns:a16="http://schemas.microsoft.com/office/drawing/2014/main" id="{86BC59E3-E10D-427D-8A02-26816D91DA10}"/>
              </a:ext>
            </a:extLst>
          </p:cNvPr>
          <p:cNvSpPr>
            <a:spLocks noGrp="1"/>
          </p:cNvSpPr>
          <p:nvPr>
            <p:ph type="dt" idx="10"/>
          </p:nvPr>
        </p:nvSpPr>
        <p:spPr/>
        <p:txBody>
          <a:bodyPr/>
          <a:lstStyle/>
          <a:p>
            <a:fld id="{E1A085A4-00AB-4990-885E-2E23D8E135DC}" type="datetime1">
              <a:rPr lang="en-US" smtClean="0"/>
              <a:t>5/9/2022</a:t>
            </a:fld>
            <a:endParaRPr lang="en-US"/>
          </a:p>
        </p:txBody>
      </p:sp>
      <p:sp>
        <p:nvSpPr>
          <p:cNvPr id="3" name="Footer Placeholder 2">
            <a:extLst>
              <a:ext uri="{FF2B5EF4-FFF2-40B4-BE49-F238E27FC236}">
                <a16:creationId xmlns:a16="http://schemas.microsoft.com/office/drawing/2014/main" id="{1F8BD873-7DC7-F234-F4F2-2787AD3449B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CC7A463-512A-8572-EC45-40747FC8B2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Binding of Instructions and Data to Memory</a:t>
            </a:r>
            <a:endParaRPr/>
          </a:p>
        </p:txBody>
      </p:sp>
      <p:sp>
        <p:nvSpPr>
          <p:cNvPr id="232" name="Google Shape;232;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356870" lvl="0" indent="-344805" algn="just" rtl="0">
              <a:lnSpc>
                <a:spcPct val="107954"/>
              </a:lnSpc>
              <a:spcBef>
                <a:spcPts val="0"/>
              </a:spcBef>
              <a:spcAft>
                <a:spcPts val="0"/>
              </a:spcAft>
              <a:buClr>
                <a:schemeClr val="dk1"/>
              </a:buClr>
              <a:buSzPts val="2200"/>
              <a:buFont typeface="Arial"/>
              <a:buChar char="•"/>
            </a:pPr>
            <a:r>
              <a:rPr lang="en-US" sz="2200"/>
              <a:t>Address binding of instructions and data to memory</a:t>
            </a:r>
            <a:endParaRPr/>
          </a:p>
          <a:p>
            <a:pPr marL="356870" lvl="0" indent="0" algn="just" rtl="0">
              <a:lnSpc>
                <a:spcPct val="107954"/>
              </a:lnSpc>
              <a:spcBef>
                <a:spcPts val="0"/>
              </a:spcBef>
              <a:spcAft>
                <a:spcPts val="0"/>
              </a:spcAft>
              <a:buClr>
                <a:schemeClr val="dk1"/>
              </a:buClr>
              <a:buSzPts val="2200"/>
              <a:buNone/>
            </a:pPr>
            <a:r>
              <a:rPr lang="en-US" sz="2200"/>
              <a:t>addresses can happen at three different stages</a:t>
            </a:r>
            <a:endParaRPr/>
          </a:p>
          <a:p>
            <a:pPr marL="756285" marR="5080" lvl="1" indent="-287019" algn="just" rtl="0">
              <a:lnSpc>
                <a:spcPct val="80000"/>
              </a:lnSpc>
              <a:spcBef>
                <a:spcPts val="484"/>
              </a:spcBef>
              <a:spcAft>
                <a:spcPts val="0"/>
              </a:spcAft>
              <a:buClr>
                <a:schemeClr val="dk1"/>
              </a:buClr>
              <a:buSzPts val="2000"/>
              <a:buFont typeface="Arial"/>
              <a:buChar char="–"/>
            </a:pPr>
            <a:r>
              <a:rPr lang="en-US" sz="2000" b="1" i="0" u="none" strike="noStrike" cap="none"/>
              <a:t>Compile time</a:t>
            </a:r>
            <a:r>
              <a:rPr lang="en-US" sz="2000" b="0" i="0" u="none" strike="noStrike" cap="none"/>
              <a:t>: If memory location known a priori, </a:t>
            </a:r>
            <a:r>
              <a:rPr lang="en-US" sz="2000" b="1" i="0" u="none" strike="noStrike" cap="none">
                <a:solidFill>
                  <a:srgbClr val="3366FF"/>
                </a:solidFill>
              </a:rPr>
              <a:t>absolute  code </a:t>
            </a:r>
            <a:r>
              <a:rPr lang="en-US" sz="2000" b="0" i="0" u="none" strike="noStrike" cap="none"/>
              <a:t>can be generated; must recompile code if starting  location changes</a:t>
            </a:r>
            <a:endParaRPr/>
          </a:p>
          <a:p>
            <a:pPr marL="756285" marR="5080" lvl="1" indent="-160019" algn="just" rtl="0">
              <a:lnSpc>
                <a:spcPct val="80000"/>
              </a:lnSpc>
              <a:spcBef>
                <a:spcPts val="484"/>
              </a:spcBef>
              <a:spcAft>
                <a:spcPts val="0"/>
              </a:spcAft>
              <a:buClr>
                <a:schemeClr val="dk1"/>
              </a:buClr>
              <a:buSzPts val="2000"/>
              <a:buFont typeface="Arial"/>
              <a:buNone/>
            </a:pPr>
            <a:endParaRPr sz="2000" b="0" i="0" u="none" strike="noStrike" cap="none"/>
          </a:p>
          <a:p>
            <a:pPr marL="756285" lvl="1" indent="-287019" algn="just" rtl="0">
              <a:lnSpc>
                <a:spcPct val="108000"/>
              </a:lnSpc>
              <a:spcBef>
                <a:spcPts val="0"/>
              </a:spcBef>
              <a:spcAft>
                <a:spcPts val="0"/>
              </a:spcAft>
              <a:buClr>
                <a:schemeClr val="dk1"/>
              </a:buClr>
              <a:buSzPts val="2000"/>
              <a:buFont typeface="Arial"/>
              <a:buChar char="–"/>
            </a:pPr>
            <a:r>
              <a:rPr lang="en-US" sz="2000" b="1" i="0" u="none" strike="noStrike" cap="none"/>
              <a:t>Load time</a:t>
            </a:r>
            <a:r>
              <a:rPr lang="en-US" sz="2000" b="0" i="0" u="none" strike="noStrike" cap="none"/>
              <a:t>: Must generate </a:t>
            </a:r>
            <a:r>
              <a:rPr lang="en-US" sz="2000" b="1" i="0" u="none" strike="noStrike" cap="none">
                <a:solidFill>
                  <a:srgbClr val="3366FF"/>
                </a:solidFill>
              </a:rPr>
              <a:t>relocatable code </a:t>
            </a:r>
            <a:r>
              <a:rPr lang="en-US" sz="2000" b="0" i="0" u="none" strike="noStrike" cap="none"/>
              <a:t>if memory </a:t>
            </a:r>
            <a:r>
              <a:rPr lang="en-US" sz="2000"/>
              <a:t>location is not known at compile time</a:t>
            </a:r>
            <a:endParaRPr/>
          </a:p>
          <a:p>
            <a:pPr marL="756285" lvl="1" indent="-160019" algn="just" rtl="0">
              <a:lnSpc>
                <a:spcPct val="108000"/>
              </a:lnSpc>
              <a:spcBef>
                <a:spcPts val="0"/>
              </a:spcBef>
              <a:spcAft>
                <a:spcPts val="0"/>
              </a:spcAft>
              <a:buClr>
                <a:schemeClr val="dk1"/>
              </a:buClr>
              <a:buSzPts val="2000"/>
              <a:buFont typeface="Arial"/>
              <a:buNone/>
            </a:pPr>
            <a:endParaRPr sz="2000"/>
          </a:p>
          <a:p>
            <a:pPr marL="756285" marR="683260" lvl="1" indent="-287019" algn="just" rtl="0">
              <a:lnSpc>
                <a:spcPct val="80100"/>
              </a:lnSpc>
              <a:spcBef>
                <a:spcPts val="480"/>
              </a:spcBef>
              <a:spcAft>
                <a:spcPts val="0"/>
              </a:spcAft>
              <a:buClr>
                <a:schemeClr val="dk1"/>
              </a:buClr>
              <a:buSzPts val="2000"/>
              <a:buFont typeface="Arial"/>
              <a:buChar char="–"/>
            </a:pPr>
            <a:r>
              <a:rPr lang="en-US" sz="2000" b="1" i="0" u="none" strike="noStrike" cap="none"/>
              <a:t>Execution time</a:t>
            </a:r>
            <a:r>
              <a:rPr lang="en-US" sz="2000" b="0" i="0" u="none" strike="noStrike" cap="none"/>
              <a:t>: Binding delayed until run time if the  process can be moved during its execution from one  memory segment to another</a:t>
            </a:r>
            <a:endParaRPr/>
          </a:p>
          <a:p>
            <a:pPr marL="1155700" lvl="2" indent="-229235" algn="just" rtl="0">
              <a:lnSpc>
                <a:spcPct val="107941"/>
              </a:lnSpc>
              <a:spcBef>
                <a:spcPts val="10"/>
              </a:spcBef>
              <a:spcAft>
                <a:spcPts val="0"/>
              </a:spcAft>
              <a:buClr>
                <a:schemeClr val="dk1"/>
              </a:buClr>
              <a:buSzPts val="1700"/>
              <a:buFont typeface="Arial"/>
              <a:buChar char="•"/>
            </a:pPr>
            <a:r>
              <a:rPr lang="en-US" sz="1700" b="0" i="0" u="none" strike="noStrike" cap="none"/>
              <a:t>Need hardware support for address maps (e.g., base and limit </a:t>
            </a:r>
            <a:r>
              <a:rPr lang="en-US" sz="1700"/>
              <a:t>registers)</a:t>
            </a:r>
            <a:endParaRPr/>
          </a:p>
          <a:p>
            <a:pPr marL="228600" lvl="0" indent="-50800" algn="just" rtl="0">
              <a:lnSpc>
                <a:spcPct val="90000"/>
              </a:lnSpc>
              <a:spcBef>
                <a:spcPts val="1000"/>
              </a:spcBef>
              <a:spcAft>
                <a:spcPts val="0"/>
              </a:spcAft>
              <a:buClr>
                <a:schemeClr val="dk1"/>
              </a:buClr>
              <a:buSzPts val="2800"/>
              <a:buNone/>
            </a:pPr>
            <a:endParaRPr/>
          </a:p>
        </p:txBody>
      </p:sp>
      <p:sp>
        <p:nvSpPr>
          <p:cNvPr id="233" name="Google Shape;23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34" name="Google Shape;23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35" name="Google Shape;235;p12"/>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A2EEA151-A74B-A71D-D26E-5A91ED2BB4B4}"/>
              </a:ext>
            </a:extLst>
          </p:cNvPr>
          <p:cNvSpPr>
            <a:spLocks noGrp="1"/>
          </p:cNvSpPr>
          <p:nvPr>
            <p:ph type="dt" idx="10"/>
          </p:nvPr>
        </p:nvSpPr>
        <p:spPr/>
        <p:txBody>
          <a:bodyPr/>
          <a:lstStyle/>
          <a:p>
            <a:fld id="{56F9BCAA-0348-4BC9-9F7A-89DB8B333C77}" type="datetime1">
              <a:rPr lang="en-US" smtClean="0"/>
              <a:t>5/9/2022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20"/>
          <p:cNvSpPr txBox="1">
            <a:spLocks noGrp="1"/>
          </p:cNvSpPr>
          <p:nvPr>
            <p:ph type="title"/>
          </p:nvPr>
        </p:nvSpPr>
        <p:spPr>
          <a:xfrm>
            <a:off x="1153584" y="214313"/>
            <a:ext cx="10428816"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Three-level Paging Scheme</a:t>
            </a:r>
            <a:endParaRPr/>
          </a:p>
        </p:txBody>
      </p:sp>
      <p:pic>
        <p:nvPicPr>
          <p:cNvPr id="1184" name="Google Shape;1184;p120"/>
          <p:cNvPicPr preferRelativeResize="0"/>
          <p:nvPr/>
        </p:nvPicPr>
        <p:blipFill rotWithShape="1">
          <a:blip r:embed="rId3">
            <a:alphaModFix/>
          </a:blip>
          <a:srcRect/>
          <a:stretch/>
        </p:blipFill>
        <p:spPr>
          <a:xfrm>
            <a:off x="3098802" y="1293813"/>
            <a:ext cx="6989233" cy="1168400"/>
          </a:xfrm>
          <a:prstGeom prst="rect">
            <a:avLst/>
          </a:prstGeom>
          <a:noFill/>
          <a:ln>
            <a:noFill/>
          </a:ln>
        </p:spPr>
      </p:pic>
      <p:pic>
        <p:nvPicPr>
          <p:cNvPr id="1185" name="Google Shape;1185;p120"/>
          <p:cNvPicPr preferRelativeResize="0"/>
          <p:nvPr/>
        </p:nvPicPr>
        <p:blipFill rotWithShape="1">
          <a:blip r:embed="rId4">
            <a:alphaModFix/>
          </a:blip>
          <a:srcRect/>
          <a:stretch/>
        </p:blipFill>
        <p:spPr>
          <a:xfrm>
            <a:off x="3081867" y="3130550"/>
            <a:ext cx="7315200" cy="1062038"/>
          </a:xfrm>
          <a:prstGeom prst="rect">
            <a:avLst/>
          </a:prstGeom>
          <a:noFill/>
          <a:ln>
            <a:noFill/>
          </a:ln>
        </p:spPr>
      </p:pic>
      <p:sp>
        <p:nvSpPr>
          <p:cNvPr id="2" name="Date Placeholder 1">
            <a:extLst>
              <a:ext uri="{FF2B5EF4-FFF2-40B4-BE49-F238E27FC236}">
                <a16:creationId xmlns:a16="http://schemas.microsoft.com/office/drawing/2014/main" id="{A3F861D7-8D6A-BA03-E8E9-E78F5F2376D3}"/>
              </a:ext>
            </a:extLst>
          </p:cNvPr>
          <p:cNvSpPr>
            <a:spLocks noGrp="1"/>
          </p:cNvSpPr>
          <p:nvPr>
            <p:ph type="dt" idx="10"/>
          </p:nvPr>
        </p:nvSpPr>
        <p:spPr/>
        <p:txBody>
          <a:bodyPr/>
          <a:lstStyle/>
          <a:p>
            <a:fld id="{9C35949F-5610-491F-B81E-B63E9314C10C}" type="datetime1">
              <a:rPr lang="en-US" smtClean="0"/>
              <a:t>5/9/2022</a:t>
            </a:fld>
            <a:endParaRPr lang="en-US"/>
          </a:p>
        </p:txBody>
      </p:sp>
      <p:sp>
        <p:nvSpPr>
          <p:cNvPr id="3" name="Footer Placeholder 2">
            <a:extLst>
              <a:ext uri="{FF2B5EF4-FFF2-40B4-BE49-F238E27FC236}">
                <a16:creationId xmlns:a16="http://schemas.microsoft.com/office/drawing/2014/main" id="{2017BF68-6B4F-FD9E-6E48-87C5FEBA50F8}"/>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1A2D88F-0449-8D19-01A8-305E0CFB4F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121"/>
          <p:cNvSpPr txBox="1">
            <a:spLocks noGrp="1"/>
          </p:cNvSpPr>
          <p:nvPr>
            <p:ph type="body" idx="1"/>
          </p:nvPr>
        </p:nvSpPr>
        <p:spPr>
          <a:xfrm>
            <a:off x="375139" y="1141413"/>
            <a:ext cx="11554264" cy="4722812"/>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t>One approach for handling address spaces larger than 32 bits is to use a hashed page table, with the hash value being the virtual page number</a:t>
            </a: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Common in address spaces &gt; 32 bits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 virtual page number is hashed into a page table</a:t>
            </a:r>
            <a:endParaRPr/>
          </a:p>
          <a:p>
            <a:pPr marL="685800" lvl="1"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This page table contains a chain of elements hashing to the same location</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Each element contains (1) the virtual page number (2) the value of the mapped page frame (3) a pointer to the next element</a:t>
            </a:r>
            <a:endParaRPr/>
          </a:p>
        </p:txBody>
      </p:sp>
      <p:sp>
        <p:nvSpPr>
          <p:cNvPr id="1192" name="Google Shape;1192;p121"/>
          <p:cNvSpPr txBox="1">
            <a:spLocks noGrp="1"/>
          </p:cNvSpPr>
          <p:nvPr>
            <p:ph type="title"/>
          </p:nvPr>
        </p:nvSpPr>
        <p:spPr>
          <a:xfrm>
            <a:off x="1128184" y="166688"/>
            <a:ext cx="10454216"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Hashed Page Tables</a:t>
            </a:r>
            <a:endParaRPr/>
          </a:p>
        </p:txBody>
      </p:sp>
      <p:sp>
        <p:nvSpPr>
          <p:cNvPr id="2" name="Date Placeholder 1">
            <a:extLst>
              <a:ext uri="{FF2B5EF4-FFF2-40B4-BE49-F238E27FC236}">
                <a16:creationId xmlns:a16="http://schemas.microsoft.com/office/drawing/2014/main" id="{791EB428-2549-A765-074E-5C8806B7B3CF}"/>
              </a:ext>
            </a:extLst>
          </p:cNvPr>
          <p:cNvSpPr>
            <a:spLocks noGrp="1"/>
          </p:cNvSpPr>
          <p:nvPr>
            <p:ph type="dt" idx="10"/>
          </p:nvPr>
        </p:nvSpPr>
        <p:spPr/>
        <p:txBody>
          <a:bodyPr/>
          <a:lstStyle/>
          <a:p>
            <a:fld id="{3F9D3081-E665-4CDA-85CB-369BE2D989E6}" type="datetime1">
              <a:rPr lang="en-US" smtClean="0"/>
              <a:t>5/9/2022</a:t>
            </a:fld>
            <a:endParaRPr lang="en-US"/>
          </a:p>
        </p:txBody>
      </p:sp>
      <p:sp>
        <p:nvSpPr>
          <p:cNvPr id="3" name="Footer Placeholder 2">
            <a:extLst>
              <a:ext uri="{FF2B5EF4-FFF2-40B4-BE49-F238E27FC236}">
                <a16:creationId xmlns:a16="http://schemas.microsoft.com/office/drawing/2014/main" id="{314818F7-1413-5B9C-FC87-4E792A63A852}"/>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F728A80F-3988-A6A4-0412-885F678839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22"/>
          <p:cNvSpPr txBox="1">
            <a:spLocks noGrp="1"/>
          </p:cNvSpPr>
          <p:nvPr>
            <p:ph type="body" idx="1"/>
          </p:nvPr>
        </p:nvSpPr>
        <p:spPr>
          <a:xfrm>
            <a:off x="375139" y="1141413"/>
            <a:ext cx="11554264" cy="4722812"/>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Virtual page numbers are compared in this chain searching for a match</a:t>
            </a:r>
            <a:endParaRPr/>
          </a:p>
          <a:p>
            <a:pPr marL="685800" lvl="1"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If a match is found, the corresponding physical frame is extracted</a:t>
            </a:r>
            <a:endParaRPr/>
          </a:p>
          <a:p>
            <a:pPr marL="685800" lvl="1" indent="-50800" algn="just" rtl="0">
              <a:lnSpc>
                <a:spcPct val="90000"/>
              </a:lnSpc>
              <a:spcBef>
                <a:spcPts val="5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Variation for 64-bit addresses is </a:t>
            </a:r>
            <a:r>
              <a:rPr lang="en-US" sz="2800" b="1">
                <a:solidFill>
                  <a:srgbClr val="3366FF"/>
                </a:solidFill>
                <a:latin typeface="Times New Roman"/>
                <a:ea typeface="Times New Roman"/>
                <a:cs typeface="Times New Roman"/>
                <a:sym typeface="Times New Roman"/>
              </a:rPr>
              <a:t>clustered page tables</a:t>
            </a:r>
            <a:endParaRPr/>
          </a:p>
          <a:p>
            <a:pPr marL="685800" lvl="1"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Similar to hashed but each entry refers to several pages (such as 16) rather than 1</a:t>
            </a:r>
            <a:endParaRPr/>
          </a:p>
          <a:p>
            <a:pPr marL="685800" lvl="1"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Especially useful for </a:t>
            </a:r>
            <a:r>
              <a:rPr lang="en-US" sz="2800" b="1">
                <a:solidFill>
                  <a:srgbClr val="3366FF"/>
                </a:solidFill>
                <a:latin typeface="Times New Roman"/>
                <a:ea typeface="Times New Roman"/>
                <a:cs typeface="Times New Roman"/>
                <a:sym typeface="Times New Roman"/>
              </a:rPr>
              <a:t>sparse</a:t>
            </a:r>
            <a:r>
              <a:rPr lang="en-US" sz="2800">
                <a:latin typeface="Times New Roman"/>
                <a:ea typeface="Times New Roman"/>
                <a:cs typeface="Times New Roman"/>
                <a:sym typeface="Times New Roman"/>
              </a:rPr>
              <a:t> address spaces (where memory references are non-contiguous and scattered) </a:t>
            </a:r>
            <a:endParaRPr/>
          </a:p>
        </p:txBody>
      </p:sp>
      <p:sp>
        <p:nvSpPr>
          <p:cNvPr id="1199" name="Google Shape;1199;p122"/>
          <p:cNvSpPr txBox="1">
            <a:spLocks noGrp="1"/>
          </p:cNvSpPr>
          <p:nvPr>
            <p:ph type="title"/>
          </p:nvPr>
        </p:nvSpPr>
        <p:spPr>
          <a:xfrm>
            <a:off x="1128184" y="166688"/>
            <a:ext cx="10454216"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Hashed Page Tables (Cont.)</a:t>
            </a:r>
            <a:endParaRPr/>
          </a:p>
        </p:txBody>
      </p:sp>
      <p:sp>
        <p:nvSpPr>
          <p:cNvPr id="2" name="Date Placeholder 1">
            <a:extLst>
              <a:ext uri="{FF2B5EF4-FFF2-40B4-BE49-F238E27FC236}">
                <a16:creationId xmlns:a16="http://schemas.microsoft.com/office/drawing/2014/main" id="{12C6292F-C0D4-5A43-2B3A-0ADCBD210AA0}"/>
              </a:ext>
            </a:extLst>
          </p:cNvPr>
          <p:cNvSpPr>
            <a:spLocks noGrp="1"/>
          </p:cNvSpPr>
          <p:nvPr>
            <p:ph type="dt" idx="10"/>
          </p:nvPr>
        </p:nvSpPr>
        <p:spPr/>
        <p:txBody>
          <a:bodyPr/>
          <a:lstStyle/>
          <a:p>
            <a:fld id="{69E9FA6F-B66F-4B2A-9406-2C7900916253}" type="datetime1">
              <a:rPr lang="en-US" smtClean="0"/>
              <a:t>5/9/2022</a:t>
            </a:fld>
            <a:endParaRPr lang="en-US"/>
          </a:p>
        </p:txBody>
      </p:sp>
      <p:sp>
        <p:nvSpPr>
          <p:cNvPr id="3" name="Footer Placeholder 2">
            <a:extLst>
              <a:ext uri="{FF2B5EF4-FFF2-40B4-BE49-F238E27FC236}">
                <a16:creationId xmlns:a16="http://schemas.microsoft.com/office/drawing/2014/main" id="{FC9CDE08-DC25-FDF3-4546-CBECD147C6E2}"/>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602F09CC-F0B2-13E3-F8DE-E127948508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122</a:t>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23"/>
          <p:cNvSpPr txBox="1">
            <a:spLocks noGrp="1"/>
          </p:cNvSpPr>
          <p:nvPr>
            <p:ph type="title"/>
          </p:nvPr>
        </p:nvSpPr>
        <p:spPr>
          <a:xfrm>
            <a:off x="609600" y="152403"/>
            <a:ext cx="109728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Hashed Page Table</a:t>
            </a:r>
            <a:endParaRPr/>
          </a:p>
        </p:txBody>
      </p:sp>
      <p:pic>
        <p:nvPicPr>
          <p:cNvPr id="1206" name="Google Shape;1206;p123"/>
          <p:cNvPicPr preferRelativeResize="0"/>
          <p:nvPr/>
        </p:nvPicPr>
        <p:blipFill rotWithShape="1">
          <a:blip r:embed="rId3">
            <a:alphaModFix/>
          </a:blip>
          <a:srcRect/>
          <a:stretch/>
        </p:blipFill>
        <p:spPr>
          <a:xfrm>
            <a:off x="2017185" y="1274766"/>
            <a:ext cx="8822267" cy="3819525"/>
          </a:xfrm>
          <a:prstGeom prst="rect">
            <a:avLst/>
          </a:prstGeom>
          <a:noFill/>
          <a:ln>
            <a:noFill/>
          </a:ln>
        </p:spPr>
      </p:pic>
      <p:sp>
        <p:nvSpPr>
          <p:cNvPr id="2" name="Date Placeholder 1">
            <a:extLst>
              <a:ext uri="{FF2B5EF4-FFF2-40B4-BE49-F238E27FC236}">
                <a16:creationId xmlns:a16="http://schemas.microsoft.com/office/drawing/2014/main" id="{6C137539-3330-3367-BAAB-ABF1151EEEB0}"/>
              </a:ext>
            </a:extLst>
          </p:cNvPr>
          <p:cNvSpPr>
            <a:spLocks noGrp="1"/>
          </p:cNvSpPr>
          <p:nvPr>
            <p:ph type="dt" idx="10"/>
          </p:nvPr>
        </p:nvSpPr>
        <p:spPr/>
        <p:txBody>
          <a:bodyPr/>
          <a:lstStyle/>
          <a:p>
            <a:fld id="{86EE90D5-3EA5-4162-A1B5-82AC548831F8}" type="datetime1">
              <a:rPr lang="en-US" smtClean="0"/>
              <a:t>5/9/2022</a:t>
            </a:fld>
            <a:endParaRPr lang="en-US"/>
          </a:p>
        </p:txBody>
      </p:sp>
      <p:sp>
        <p:nvSpPr>
          <p:cNvPr id="3" name="Footer Placeholder 2">
            <a:extLst>
              <a:ext uri="{FF2B5EF4-FFF2-40B4-BE49-F238E27FC236}">
                <a16:creationId xmlns:a16="http://schemas.microsoft.com/office/drawing/2014/main" id="{F1446A70-889E-649E-BB08-258DF7BEB540}"/>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F47F5962-88A6-34A0-F336-133349DA65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123</a:t>
            </a:fld>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24"/>
          <p:cNvSpPr txBox="1">
            <a:spLocks noGrp="1"/>
          </p:cNvSpPr>
          <p:nvPr>
            <p:ph type="body" idx="1"/>
          </p:nvPr>
        </p:nvSpPr>
        <p:spPr>
          <a:xfrm>
            <a:off x="581465" y="1152526"/>
            <a:ext cx="11085341" cy="479266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Rather than each process having a page table and keeping track of all possible logical pages, track all physical pages</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One entry for each real page of memory</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Entry consists of the virtual address of the page stored in that real memory location, with information about the process that owns that page</a:t>
            </a:r>
            <a:endParaRPr/>
          </a:p>
        </p:txBody>
      </p:sp>
      <p:sp>
        <p:nvSpPr>
          <p:cNvPr id="1213" name="Google Shape;1213;p124"/>
          <p:cNvSpPr txBox="1">
            <a:spLocks noGrp="1"/>
          </p:cNvSpPr>
          <p:nvPr>
            <p:ph type="title"/>
          </p:nvPr>
        </p:nvSpPr>
        <p:spPr>
          <a:xfrm>
            <a:off x="973668" y="152403"/>
            <a:ext cx="10608733"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Inverted Page Table</a:t>
            </a:r>
            <a:endParaRPr/>
          </a:p>
        </p:txBody>
      </p:sp>
      <p:sp>
        <p:nvSpPr>
          <p:cNvPr id="2" name="Date Placeholder 1">
            <a:extLst>
              <a:ext uri="{FF2B5EF4-FFF2-40B4-BE49-F238E27FC236}">
                <a16:creationId xmlns:a16="http://schemas.microsoft.com/office/drawing/2014/main" id="{EC437E76-A0F9-F9CE-C983-E7B4B7753C45}"/>
              </a:ext>
            </a:extLst>
          </p:cNvPr>
          <p:cNvSpPr>
            <a:spLocks noGrp="1"/>
          </p:cNvSpPr>
          <p:nvPr>
            <p:ph type="dt" idx="10"/>
          </p:nvPr>
        </p:nvSpPr>
        <p:spPr/>
        <p:txBody>
          <a:bodyPr/>
          <a:lstStyle/>
          <a:p>
            <a:fld id="{5EB3DC8E-1118-4C5F-A190-6927A21B8127}" type="datetime1">
              <a:rPr lang="en-US" smtClean="0"/>
              <a:t>5/9/2022</a:t>
            </a:fld>
            <a:endParaRPr lang="en-US"/>
          </a:p>
        </p:txBody>
      </p:sp>
      <p:sp>
        <p:nvSpPr>
          <p:cNvPr id="3" name="Footer Placeholder 2">
            <a:extLst>
              <a:ext uri="{FF2B5EF4-FFF2-40B4-BE49-F238E27FC236}">
                <a16:creationId xmlns:a16="http://schemas.microsoft.com/office/drawing/2014/main" id="{BDE164C7-E772-10F2-A68B-5DD565F760D3}"/>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8283B3C-C3B9-10E4-5EBA-1DA14CEEB6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25"/>
          <p:cNvSpPr txBox="1">
            <a:spLocks noGrp="1"/>
          </p:cNvSpPr>
          <p:nvPr>
            <p:ph type="title"/>
          </p:nvPr>
        </p:nvSpPr>
        <p:spPr>
          <a:xfrm>
            <a:off x="1278467" y="0"/>
            <a:ext cx="10388600" cy="136456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Inverted Page Table Architecture</a:t>
            </a:r>
            <a:endParaRPr/>
          </a:p>
        </p:txBody>
      </p:sp>
      <p:pic>
        <p:nvPicPr>
          <p:cNvPr id="1220" name="Google Shape;1220;p125"/>
          <p:cNvPicPr preferRelativeResize="0"/>
          <p:nvPr/>
        </p:nvPicPr>
        <p:blipFill rotWithShape="1">
          <a:blip r:embed="rId3">
            <a:alphaModFix/>
          </a:blip>
          <a:srcRect/>
          <a:stretch/>
        </p:blipFill>
        <p:spPr>
          <a:xfrm>
            <a:off x="2627859" y="1485779"/>
            <a:ext cx="8077200" cy="4189412"/>
          </a:xfrm>
          <a:prstGeom prst="rect">
            <a:avLst/>
          </a:prstGeom>
          <a:noFill/>
          <a:ln>
            <a:noFill/>
          </a:ln>
        </p:spPr>
      </p:pic>
      <p:sp>
        <p:nvSpPr>
          <p:cNvPr id="2" name="Date Placeholder 1">
            <a:extLst>
              <a:ext uri="{FF2B5EF4-FFF2-40B4-BE49-F238E27FC236}">
                <a16:creationId xmlns:a16="http://schemas.microsoft.com/office/drawing/2014/main" id="{CBF43ADE-511A-7781-4CD0-D4E20BD93868}"/>
              </a:ext>
            </a:extLst>
          </p:cNvPr>
          <p:cNvSpPr>
            <a:spLocks noGrp="1"/>
          </p:cNvSpPr>
          <p:nvPr>
            <p:ph type="dt" idx="10"/>
          </p:nvPr>
        </p:nvSpPr>
        <p:spPr/>
        <p:txBody>
          <a:bodyPr/>
          <a:lstStyle/>
          <a:p>
            <a:fld id="{3E3580AC-ADE2-43D7-B270-D29EBD8CBB48}" type="datetime1">
              <a:rPr lang="en-US" smtClean="0"/>
              <a:t>5/9/2022</a:t>
            </a:fld>
            <a:endParaRPr lang="en-US"/>
          </a:p>
        </p:txBody>
      </p:sp>
      <p:sp>
        <p:nvSpPr>
          <p:cNvPr id="3" name="Footer Placeholder 2">
            <a:extLst>
              <a:ext uri="{FF2B5EF4-FFF2-40B4-BE49-F238E27FC236}">
                <a16:creationId xmlns:a16="http://schemas.microsoft.com/office/drawing/2014/main" id="{C87B4AD6-A549-BCEC-B08A-7903FB4CC880}"/>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DF62D35D-0CE1-0EB5-92A0-ED35C75DE1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 ARM</a:t>
            </a:r>
            <a:endParaRPr/>
          </a:p>
        </p:txBody>
      </p:sp>
      <p:sp>
        <p:nvSpPr>
          <p:cNvPr id="1226" name="Google Shape;1226;p1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paging scheme used by ARM processors uses a 2 level page table. </a:t>
            </a:r>
            <a:endParaRPr/>
          </a:p>
          <a:p>
            <a:pPr marL="228600" lvl="0" indent="-228600" algn="just" rtl="0">
              <a:lnSpc>
                <a:spcPct val="90000"/>
              </a:lnSpc>
              <a:spcBef>
                <a:spcPts val="1000"/>
              </a:spcBef>
              <a:spcAft>
                <a:spcPts val="0"/>
              </a:spcAft>
              <a:buClr>
                <a:schemeClr val="dk1"/>
              </a:buClr>
              <a:buSzPts val="2800"/>
              <a:buChar char="•"/>
            </a:pPr>
            <a:r>
              <a:rPr lang="en-US"/>
              <a:t>The first level page table has 16kB size and each entry covers a region of 1MB (sections).</a:t>
            </a:r>
            <a:endParaRPr/>
          </a:p>
          <a:p>
            <a:pPr marL="228600" lvl="0" indent="-228600" algn="just" rtl="0">
              <a:lnSpc>
                <a:spcPct val="90000"/>
              </a:lnSpc>
              <a:spcBef>
                <a:spcPts val="1000"/>
              </a:spcBef>
              <a:spcAft>
                <a:spcPts val="0"/>
              </a:spcAft>
              <a:buClr>
                <a:schemeClr val="dk1"/>
              </a:buClr>
              <a:buSzPts val="2800"/>
              <a:buChar char="•"/>
            </a:pPr>
            <a:r>
              <a:rPr lang="en-US"/>
              <a:t>The second level page tables have 1kB size and each entry covers a region of 4KB (pages).</a:t>
            </a:r>
            <a:endParaRPr/>
          </a:p>
          <a:p>
            <a:pPr marL="228600" lvl="0" indent="-228600" algn="just" rtl="0">
              <a:lnSpc>
                <a:spcPct val="90000"/>
              </a:lnSpc>
              <a:spcBef>
                <a:spcPts val="1000"/>
              </a:spcBef>
              <a:spcAft>
                <a:spcPts val="0"/>
              </a:spcAft>
              <a:buClr>
                <a:schemeClr val="dk1"/>
              </a:buClr>
              <a:buSzPts val="2800"/>
              <a:buChar char="•"/>
            </a:pPr>
            <a:r>
              <a:rPr lang="en-US"/>
              <a:t>The TLB also supports 16MB sections and 64kB pages</a:t>
            </a:r>
            <a:endParaRPr/>
          </a:p>
        </p:txBody>
      </p:sp>
      <p:sp>
        <p:nvSpPr>
          <p:cNvPr id="2" name="Date Placeholder 1">
            <a:extLst>
              <a:ext uri="{FF2B5EF4-FFF2-40B4-BE49-F238E27FC236}">
                <a16:creationId xmlns:a16="http://schemas.microsoft.com/office/drawing/2014/main" id="{61F59D4B-574D-4A82-732B-324D0BF3F77C}"/>
              </a:ext>
            </a:extLst>
          </p:cNvPr>
          <p:cNvSpPr>
            <a:spLocks noGrp="1"/>
          </p:cNvSpPr>
          <p:nvPr>
            <p:ph type="dt" idx="10"/>
          </p:nvPr>
        </p:nvSpPr>
        <p:spPr/>
        <p:txBody>
          <a:bodyPr/>
          <a:lstStyle/>
          <a:p>
            <a:fld id="{924512C9-93C6-4429-B06E-3833600031C3}" type="datetime1">
              <a:rPr lang="en-US" smtClean="0"/>
              <a:t>5/9/2022</a:t>
            </a:fld>
            <a:endParaRPr lang="en-US"/>
          </a:p>
        </p:txBody>
      </p:sp>
      <p:sp>
        <p:nvSpPr>
          <p:cNvPr id="3" name="Footer Placeholder 2">
            <a:extLst>
              <a:ext uri="{FF2B5EF4-FFF2-40B4-BE49-F238E27FC236}">
                <a16:creationId xmlns:a16="http://schemas.microsoft.com/office/drawing/2014/main" id="{0D24E6F6-A81B-D16A-8CAB-3D83DBAEA511}"/>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4E0863EE-4954-8491-21B0-AFAE1A643F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126</a:t>
            </a:fld>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127"/>
          <p:cNvSpPr txBox="1">
            <a:spLocks noGrp="1"/>
          </p:cNvSpPr>
          <p:nvPr>
            <p:ph type="title"/>
          </p:nvPr>
        </p:nvSpPr>
        <p:spPr>
          <a:xfrm>
            <a:off x="609600" y="274638"/>
            <a:ext cx="10972800" cy="7969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 ARM</a:t>
            </a:r>
            <a:endParaRPr/>
          </a:p>
        </p:txBody>
      </p:sp>
      <p:sp>
        <p:nvSpPr>
          <p:cNvPr id="1232" name="Google Shape;1232;p127"/>
          <p:cNvSpPr txBox="1">
            <a:spLocks noGrp="1"/>
          </p:cNvSpPr>
          <p:nvPr>
            <p:ph type="body" idx="1"/>
          </p:nvPr>
        </p:nvSpPr>
        <p:spPr>
          <a:xfrm>
            <a:off x="609600" y="1142985"/>
            <a:ext cx="10972800" cy="498317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On ARMv4 and ARMv5 pages might also be divided into what the manual calls 'subpages‘</a:t>
            </a:r>
            <a:endParaRPr/>
          </a:p>
          <a:p>
            <a:pPr marL="228600" lvl="0" indent="-228600" algn="just" rtl="0">
              <a:lnSpc>
                <a:spcPct val="90000"/>
              </a:lnSpc>
              <a:spcBef>
                <a:spcPts val="1000"/>
              </a:spcBef>
              <a:spcAft>
                <a:spcPts val="0"/>
              </a:spcAft>
              <a:buClr>
                <a:schemeClr val="dk1"/>
              </a:buClr>
              <a:buSzPts val="2800"/>
              <a:buChar char="•"/>
            </a:pPr>
            <a:r>
              <a:rPr lang="en-US"/>
              <a:t>Example : for a 4KB page, 1KB subpages, and for a 64KB page, 16KB subpages.</a:t>
            </a:r>
            <a:endParaRPr/>
          </a:p>
          <a:p>
            <a:pPr marL="228600" lvl="0" indent="-228600" algn="just" rtl="0">
              <a:lnSpc>
                <a:spcPct val="90000"/>
              </a:lnSpc>
              <a:spcBef>
                <a:spcPts val="1000"/>
              </a:spcBef>
              <a:spcAft>
                <a:spcPts val="0"/>
              </a:spcAft>
              <a:buClr>
                <a:schemeClr val="dk1"/>
              </a:buClr>
              <a:buSzPts val="2800"/>
              <a:buChar char="•"/>
            </a:pPr>
            <a:r>
              <a:rPr lang="en-US"/>
              <a:t>The ARM processor supports 2 independent page tables. </a:t>
            </a:r>
            <a:endParaRPr/>
          </a:p>
          <a:p>
            <a:pPr marL="228600" lvl="0" indent="-228600" algn="just" rtl="0">
              <a:lnSpc>
                <a:spcPct val="90000"/>
              </a:lnSpc>
              <a:spcBef>
                <a:spcPts val="1000"/>
              </a:spcBef>
              <a:spcAft>
                <a:spcPts val="0"/>
              </a:spcAft>
              <a:buClr>
                <a:schemeClr val="dk1"/>
              </a:buClr>
              <a:buSzPts val="2800"/>
              <a:buChar char="•"/>
            </a:pPr>
            <a:r>
              <a:rPr lang="en-US"/>
              <a:t>The first page table can be abbreviated from the full 16kB</a:t>
            </a:r>
            <a:endParaRPr/>
          </a:p>
          <a:p>
            <a:pPr marL="228600" lvl="0" indent="-228600" algn="just" rtl="0">
              <a:lnSpc>
                <a:spcPct val="90000"/>
              </a:lnSpc>
              <a:spcBef>
                <a:spcPts val="1000"/>
              </a:spcBef>
              <a:spcAft>
                <a:spcPts val="0"/>
              </a:spcAft>
              <a:buClr>
                <a:schemeClr val="dk1"/>
              </a:buClr>
              <a:buSzPts val="2800"/>
              <a:buChar char="•"/>
            </a:pPr>
            <a:r>
              <a:rPr lang="en-US"/>
              <a:t> The second page table is always 16KB in size and is used for addresses beyond the end of the first page table.</a:t>
            </a:r>
            <a:endParaRPr/>
          </a:p>
        </p:txBody>
      </p:sp>
      <p:sp>
        <p:nvSpPr>
          <p:cNvPr id="2" name="Date Placeholder 1">
            <a:extLst>
              <a:ext uri="{FF2B5EF4-FFF2-40B4-BE49-F238E27FC236}">
                <a16:creationId xmlns:a16="http://schemas.microsoft.com/office/drawing/2014/main" id="{0DCDF078-4CBC-6287-B7FF-6A2068B90EE2}"/>
              </a:ext>
            </a:extLst>
          </p:cNvPr>
          <p:cNvSpPr>
            <a:spLocks noGrp="1"/>
          </p:cNvSpPr>
          <p:nvPr>
            <p:ph type="dt" idx="10"/>
          </p:nvPr>
        </p:nvSpPr>
        <p:spPr/>
        <p:txBody>
          <a:bodyPr/>
          <a:lstStyle/>
          <a:p>
            <a:fld id="{20EFD6D4-AE79-467B-99A4-C2F2FD88D889}" type="datetime1">
              <a:rPr lang="en-US" smtClean="0"/>
              <a:t>5/9/2022</a:t>
            </a:fld>
            <a:endParaRPr lang="en-US"/>
          </a:p>
        </p:txBody>
      </p:sp>
      <p:sp>
        <p:nvSpPr>
          <p:cNvPr id="3" name="Footer Placeholder 2">
            <a:extLst>
              <a:ext uri="{FF2B5EF4-FFF2-40B4-BE49-F238E27FC236}">
                <a16:creationId xmlns:a16="http://schemas.microsoft.com/office/drawing/2014/main" id="{48ED4BF0-B7AE-2F41-ACEC-9F41639D210A}"/>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0064D703-FAE6-7E0E-E0DC-BAAE78753A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127</a:t>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pic>
        <p:nvPicPr>
          <p:cNvPr id="1237" name="Google Shape;1237;p128" descr="http://www2.cs.uic.edu/~jbell/CourseNotes/OperatingSystems/images/Chapter8/8_26_LogicalAddressTranslationARM.jpg"/>
          <p:cNvPicPr preferRelativeResize="0"/>
          <p:nvPr/>
        </p:nvPicPr>
        <p:blipFill rotWithShape="1">
          <a:blip r:embed="rId3">
            <a:alphaModFix/>
          </a:blip>
          <a:srcRect/>
          <a:stretch/>
        </p:blipFill>
        <p:spPr>
          <a:xfrm>
            <a:off x="1047715" y="714356"/>
            <a:ext cx="10071100" cy="4972050"/>
          </a:xfrm>
          <a:prstGeom prst="rect">
            <a:avLst/>
          </a:prstGeom>
          <a:noFill/>
          <a:ln>
            <a:noFill/>
          </a:ln>
        </p:spPr>
      </p:pic>
      <p:sp>
        <p:nvSpPr>
          <p:cNvPr id="2" name="Date Placeholder 1">
            <a:extLst>
              <a:ext uri="{FF2B5EF4-FFF2-40B4-BE49-F238E27FC236}">
                <a16:creationId xmlns:a16="http://schemas.microsoft.com/office/drawing/2014/main" id="{159C0CEC-CEC7-935A-EA36-2F6BED52ECBB}"/>
              </a:ext>
            </a:extLst>
          </p:cNvPr>
          <p:cNvSpPr>
            <a:spLocks noGrp="1"/>
          </p:cNvSpPr>
          <p:nvPr>
            <p:ph type="dt" idx="10"/>
          </p:nvPr>
        </p:nvSpPr>
        <p:spPr/>
        <p:txBody>
          <a:bodyPr/>
          <a:lstStyle/>
          <a:p>
            <a:fld id="{8FF3ABB9-E5B5-4496-8393-7128D58BBE84}" type="datetime1">
              <a:rPr lang="en-US" smtClean="0"/>
              <a:t>5/9/2022</a:t>
            </a:fld>
            <a:endParaRPr lang="en-US"/>
          </a:p>
        </p:txBody>
      </p:sp>
      <p:sp>
        <p:nvSpPr>
          <p:cNvPr id="3" name="Footer Placeholder 2">
            <a:extLst>
              <a:ext uri="{FF2B5EF4-FFF2-40B4-BE49-F238E27FC236}">
                <a16:creationId xmlns:a16="http://schemas.microsoft.com/office/drawing/2014/main" id="{55ABE215-9B99-4BE3-4BE0-1012EDA402B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70925DD7-9713-5D72-E2C7-3900BF313F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128</a:t>
            </a:fld>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SEGMENTATION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title"/>
          </p:nvPr>
        </p:nvSpPr>
        <p:spPr>
          <a:xfrm>
            <a:off x="838200" y="0"/>
            <a:ext cx="10515600" cy="8113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Multistep Processing of a User Program</a:t>
            </a:r>
            <a:endParaRPr/>
          </a:p>
        </p:txBody>
      </p:sp>
      <p:sp>
        <p:nvSpPr>
          <p:cNvPr id="241" name="Google Shape;241;p13"/>
          <p:cNvSpPr/>
          <p:nvPr/>
        </p:nvSpPr>
        <p:spPr>
          <a:xfrm>
            <a:off x="3155882" y="633949"/>
            <a:ext cx="4481291" cy="59307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2" name="Google Shape;242;p13"/>
          <p:cNvSpPr txBox="1">
            <a:spLocks noGrp="1"/>
          </p:cNvSpPr>
          <p:nvPr>
            <p:ph type="ftr" idx="11"/>
          </p:nvPr>
        </p:nvSpPr>
        <p:spPr>
          <a:xfrm>
            <a:off x="4038600" y="649994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43" name="Google Shape;24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44" name="Google Shape;244;p13"/>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1BF277D3-F078-8D06-F9C2-28BCB75444F4}"/>
              </a:ext>
            </a:extLst>
          </p:cNvPr>
          <p:cNvSpPr>
            <a:spLocks noGrp="1"/>
          </p:cNvSpPr>
          <p:nvPr>
            <p:ph type="dt" idx="10"/>
          </p:nvPr>
        </p:nvSpPr>
        <p:spPr/>
        <p:txBody>
          <a:bodyPr/>
          <a:lstStyle/>
          <a:p>
            <a:fld id="{7805B9D8-333A-4F54-B729-F04B7410ACD8}" type="datetime1">
              <a:rPr lang="en-US" smtClean="0"/>
              <a:t>5/9/2022</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Non-Contiguous Memory Allocation</a:t>
            </a:r>
            <a:endParaRPr/>
          </a:p>
        </p:txBody>
      </p:sp>
      <p:sp>
        <p:nvSpPr>
          <p:cNvPr id="1248" name="Google Shape;1248;p1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C4DDA5F-C239-4E69-A154-11900594C466}" type="datetime1">
              <a:rPr lang="en-US" smtClean="0"/>
              <a:t>5/9/2022</a:t>
            </a:fld>
            <a:endParaRPr/>
          </a:p>
        </p:txBody>
      </p:sp>
      <p:sp>
        <p:nvSpPr>
          <p:cNvPr id="1249" name="Google Shape;1249;p1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250" name="Google Shape;1250;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130</a:t>
            </a:fld>
            <a:endParaRPr/>
          </a:p>
        </p:txBody>
      </p:sp>
      <p:pic>
        <p:nvPicPr>
          <p:cNvPr id="1251" name="Google Shape;1251;p130" descr="https://www.gatevidyalay.com/wp-content/uploads/2018/11/Non-Contiguous-Memory-Allocation-Techniques.png"/>
          <p:cNvPicPr preferRelativeResize="0">
            <a:picLocks noGrp="1"/>
          </p:cNvPicPr>
          <p:nvPr>
            <p:ph type="body" idx="1"/>
          </p:nvPr>
        </p:nvPicPr>
        <p:blipFill rotWithShape="1">
          <a:blip r:embed="rId3">
            <a:alphaModFix/>
          </a:blip>
          <a:srcRect/>
          <a:stretch/>
        </p:blipFill>
        <p:spPr>
          <a:xfrm>
            <a:off x="1189226" y="2616923"/>
            <a:ext cx="10351308" cy="2604310"/>
          </a:xfrm>
          <a:prstGeom prst="rect">
            <a:avLst/>
          </a:prstGeom>
          <a:noFill/>
          <a:ln>
            <a:noFill/>
          </a:ln>
        </p:spPr>
      </p:pic>
      <p:sp>
        <p:nvSpPr>
          <p:cNvPr id="1252" name="Google Shape;1252;p130"/>
          <p:cNvSpPr/>
          <p:nvPr/>
        </p:nvSpPr>
        <p:spPr>
          <a:xfrm>
            <a:off x="8358052" y="4716136"/>
            <a:ext cx="3182482" cy="1010194"/>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3" name="Google Shape;1253;p130"/>
          <p:cNvSpPr txBox="1"/>
          <p:nvPr/>
        </p:nvSpPr>
        <p:spPr>
          <a:xfrm>
            <a:off x="8900157" y="4946466"/>
            <a:ext cx="233389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alibri"/>
                <a:ea typeface="Calibri"/>
                <a:cs typeface="Calibri"/>
                <a:sym typeface="Calibri"/>
              </a:rPr>
              <a:t>Segmentation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31"/>
          <p:cNvSpPr txBox="1">
            <a:spLocks noGrp="1"/>
          </p:cNvSpPr>
          <p:nvPr>
            <p:ph type="body" idx="1"/>
          </p:nvPr>
        </p:nvSpPr>
        <p:spPr>
          <a:xfrm>
            <a:off x="356382" y="1157288"/>
            <a:ext cx="11591777" cy="49403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Memory-management scheme that supports user view of memory.</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a:t>Segmentation overcomes the problem of dealing with memory in terms of its physical properties which is inconvenient to both the operating system and the programmer.</a:t>
            </a: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a:t>The system have more freedom to manage memory.</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programmer would get an experience to work in more natural programming environment.</a:t>
            </a:r>
            <a:endParaRPr sz="2800">
              <a:latin typeface="Times New Roman"/>
              <a:ea typeface="Times New Roman"/>
              <a:cs typeface="Times New Roman"/>
              <a:sym typeface="Times New Roman"/>
            </a:endParaRPr>
          </a:p>
        </p:txBody>
      </p:sp>
      <p:sp>
        <p:nvSpPr>
          <p:cNvPr id="1260" name="Google Shape;1260;p131"/>
          <p:cNvSpPr txBox="1">
            <a:spLocks noGrp="1"/>
          </p:cNvSpPr>
          <p:nvPr>
            <p:ph type="title"/>
          </p:nvPr>
        </p:nvSpPr>
        <p:spPr>
          <a:xfrm>
            <a:off x="609600" y="182563"/>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Segmentation</a:t>
            </a:r>
            <a:endParaRPr/>
          </a:p>
        </p:txBody>
      </p:sp>
      <p:sp>
        <p:nvSpPr>
          <p:cNvPr id="2" name="Date Placeholder 1">
            <a:extLst>
              <a:ext uri="{FF2B5EF4-FFF2-40B4-BE49-F238E27FC236}">
                <a16:creationId xmlns:a16="http://schemas.microsoft.com/office/drawing/2014/main" id="{5F35BC60-037D-0634-3F93-AE6CC77C9C84}"/>
              </a:ext>
            </a:extLst>
          </p:cNvPr>
          <p:cNvSpPr>
            <a:spLocks noGrp="1"/>
          </p:cNvSpPr>
          <p:nvPr>
            <p:ph type="dt" idx="10"/>
          </p:nvPr>
        </p:nvSpPr>
        <p:spPr/>
        <p:txBody>
          <a:bodyPr/>
          <a:lstStyle/>
          <a:p>
            <a:fld id="{5A8974FA-291E-4913-9AEB-CAF369A453C8}" type="datetime1">
              <a:rPr lang="en-US" smtClean="0"/>
              <a:t>5/9/2022</a:t>
            </a:fld>
            <a:endParaRPr lang="en-US"/>
          </a:p>
        </p:txBody>
      </p:sp>
      <p:sp>
        <p:nvSpPr>
          <p:cNvPr id="3" name="Footer Placeholder 2">
            <a:extLst>
              <a:ext uri="{FF2B5EF4-FFF2-40B4-BE49-F238E27FC236}">
                <a16:creationId xmlns:a16="http://schemas.microsoft.com/office/drawing/2014/main" id="{DACBE2A9-D474-96B6-85EC-C903618C6BE9}"/>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5B5524C9-1D3E-F7D8-E3E4-1C36B56372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131</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Program and Segment</a:t>
            </a:r>
            <a:endParaRPr/>
          </a:p>
        </p:txBody>
      </p:sp>
      <p:sp>
        <p:nvSpPr>
          <p:cNvPr id="1266" name="Google Shape;1266;p1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 program is a collection of segments in which  segment is a logical unit which consists of the following :</a:t>
            </a:r>
            <a:endParaRPr/>
          </a:p>
          <a:p>
            <a:pPr marL="1600200" lvl="3" indent="-228600" algn="just" rtl="0">
              <a:lnSpc>
                <a:spcPct val="90000"/>
              </a:lnSpc>
              <a:spcBef>
                <a:spcPts val="500"/>
              </a:spcBef>
              <a:spcAft>
                <a:spcPts val="0"/>
              </a:spcAft>
              <a:buClr>
                <a:schemeClr val="dk1"/>
              </a:buClr>
              <a:buSzPts val="2000"/>
              <a:buChar char="•"/>
            </a:pPr>
            <a:r>
              <a:rPr lang="en-US" sz="2000"/>
              <a:t>main program</a:t>
            </a:r>
            <a:endParaRPr/>
          </a:p>
          <a:p>
            <a:pPr marL="1600200" lvl="3" indent="-228600" algn="just" rtl="0">
              <a:lnSpc>
                <a:spcPct val="90000"/>
              </a:lnSpc>
              <a:spcBef>
                <a:spcPts val="500"/>
              </a:spcBef>
              <a:spcAft>
                <a:spcPts val="0"/>
              </a:spcAft>
              <a:buClr>
                <a:schemeClr val="dk1"/>
              </a:buClr>
              <a:buSzPts val="2000"/>
              <a:buChar char="•"/>
            </a:pPr>
            <a:r>
              <a:rPr lang="en-US" sz="2000"/>
              <a:t>procedure </a:t>
            </a:r>
            <a:endParaRPr/>
          </a:p>
          <a:p>
            <a:pPr marL="1600200" lvl="3" indent="-228600" algn="just" rtl="0">
              <a:lnSpc>
                <a:spcPct val="90000"/>
              </a:lnSpc>
              <a:spcBef>
                <a:spcPts val="500"/>
              </a:spcBef>
              <a:spcAft>
                <a:spcPts val="0"/>
              </a:spcAft>
              <a:buClr>
                <a:schemeClr val="dk1"/>
              </a:buClr>
              <a:buSzPts val="2000"/>
              <a:buChar char="•"/>
            </a:pPr>
            <a:r>
              <a:rPr lang="en-US" sz="2000"/>
              <a:t>Function</a:t>
            </a:r>
            <a:endParaRPr/>
          </a:p>
          <a:p>
            <a:pPr marL="1600200" lvl="3" indent="-228600" algn="just" rtl="0">
              <a:lnSpc>
                <a:spcPct val="90000"/>
              </a:lnSpc>
              <a:spcBef>
                <a:spcPts val="500"/>
              </a:spcBef>
              <a:spcAft>
                <a:spcPts val="0"/>
              </a:spcAft>
              <a:buClr>
                <a:schemeClr val="dk1"/>
              </a:buClr>
              <a:buSzPts val="2000"/>
              <a:buChar char="•"/>
            </a:pPr>
            <a:r>
              <a:rPr lang="en-US" sz="2000"/>
              <a:t>Method</a:t>
            </a:r>
            <a:endParaRPr/>
          </a:p>
          <a:p>
            <a:pPr marL="1600200" lvl="3" indent="-228600" algn="just" rtl="0">
              <a:lnSpc>
                <a:spcPct val="90000"/>
              </a:lnSpc>
              <a:spcBef>
                <a:spcPts val="500"/>
              </a:spcBef>
              <a:spcAft>
                <a:spcPts val="0"/>
              </a:spcAft>
              <a:buClr>
                <a:schemeClr val="dk1"/>
              </a:buClr>
              <a:buSzPts val="2000"/>
              <a:buChar char="•"/>
            </a:pPr>
            <a:r>
              <a:rPr lang="en-US" sz="2000"/>
              <a:t>Object</a:t>
            </a:r>
            <a:endParaRPr/>
          </a:p>
          <a:p>
            <a:pPr marL="1600200" lvl="3" indent="-228600" algn="just" rtl="0">
              <a:lnSpc>
                <a:spcPct val="90000"/>
              </a:lnSpc>
              <a:spcBef>
                <a:spcPts val="500"/>
              </a:spcBef>
              <a:spcAft>
                <a:spcPts val="0"/>
              </a:spcAft>
              <a:buClr>
                <a:schemeClr val="dk1"/>
              </a:buClr>
              <a:buSzPts val="2000"/>
              <a:buChar char="•"/>
            </a:pPr>
            <a:r>
              <a:rPr lang="en-US" sz="2000"/>
              <a:t>local variables, global variables</a:t>
            </a:r>
            <a:endParaRPr/>
          </a:p>
          <a:p>
            <a:pPr marL="1600200" lvl="3" indent="-228600" algn="just" rtl="0">
              <a:lnSpc>
                <a:spcPct val="90000"/>
              </a:lnSpc>
              <a:spcBef>
                <a:spcPts val="500"/>
              </a:spcBef>
              <a:spcAft>
                <a:spcPts val="0"/>
              </a:spcAft>
              <a:buClr>
                <a:schemeClr val="dk1"/>
              </a:buClr>
              <a:buSzPts val="2000"/>
              <a:buChar char="•"/>
            </a:pPr>
            <a:r>
              <a:rPr lang="en-US" sz="2000"/>
              <a:t>common block</a:t>
            </a:r>
            <a:endParaRPr/>
          </a:p>
          <a:p>
            <a:pPr marL="1600200" lvl="3" indent="-228600" algn="just" rtl="0">
              <a:lnSpc>
                <a:spcPct val="90000"/>
              </a:lnSpc>
              <a:spcBef>
                <a:spcPts val="500"/>
              </a:spcBef>
              <a:spcAft>
                <a:spcPts val="0"/>
              </a:spcAft>
              <a:buClr>
                <a:schemeClr val="dk1"/>
              </a:buClr>
              <a:buSzPts val="2000"/>
              <a:buChar char="•"/>
            </a:pPr>
            <a:r>
              <a:rPr lang="en-US" sz="2000"/>
              <a:t>Stack</a:t>
            </a:r>
            <a:endParaRPr/>
          </a:p>
          <a:p>
            <a:pPr marL="1600200" lvl="3" indent="-228600" algn="just" rtl="0">
              <a:lnSpc>
                <a:spcPct val="90000"/>
              </a:lnSpc>
              <a:spcBef>
                <a:spcPts val="500"/>
              </a:spcBef>
              <a:spcAft>
                <a:spcPts val="0"/>
              </a:spcAft>
              <a:buClr>
                <a:schemeClr val="dk1"/>
              </a:buClr>
              <a:buSzPts val="2000"/>
              <a:buChar char="•"/>
            </a:pPr>
            <a:r>
              <a:rPr lang="en-US" sz="2000"/>
              <a:t>symbol table</a:t>
            </a:r>
            <a:endParaRPr/>
          </a:p>
          <a:p>
            <a:pPr marL="1600200" lvl="3" indent="-228600" algn="just" rtl="0">
              <a:lnSpc>
                <a:spcPct val="90000"/>
              </a:lnSpc>
              <a:spcBef>
                <a:spcPts val="500"/>
              </a:spcBef>
              <a:spcAft>
                <a:spcPts val="0"/>
              </a:spcAft>
              <a:buClr>
                <a:schemeClr val="dk1"/>
              </a:buClr>
              <a:buSzPts val="2000"/>
              <a:buChar char="•"/>
            </a:pPr>
            <a:r>
              <a:rPr lang="en-US" sz="2000"/>
              <a:t>arrays</a:t>
            </a:r>
            <a:endParaRPr/>
          </a:p>
          <a:p>
            <a:pPr marL="228600" lvl="0" indent="-50800" algn="just" rtl="0">
              <a:lnSpc>
                <a:spcPct val="90000"/>
              </a:lnSpc>
              <a:spcBef>
                <a:spcPts val="1000"/>
              </a:spcBef>
              <a:spcAft>
                <a:spcPts val="0"/>
              </a:spcAft>
              <a:buClr>
                <a:schemeClr val="dk1"/>
              </a:buClr>
              <a:buSzPts val="2800"/>
              <a:buNone/>
            </a:pPr>
            <a:endParaRPr/>
          </a:p>
        </p:txBody>
      </p:sp>
      <p:sp>
        <p:nvSpPr>
          <p:cNvPr id="1267" name="Google Shape;1267;p1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04B9133-4797-4554-82C3-7903F129F6A1}" type="datetime1">
              <a:rPr lang="en-US" smtClean="0"/>
              <a:t>5/9/2022</a:t>
            </a:fld>
            <a:endParaRPr/>
          </a:p>
        </p:txBody>
      </p:sp>
      <p:sp>
        <p:nvSpPr>
          <p:cNvPr id="1268" name="Google Shape;1268;p1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269" name="Google Shape;1269;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33"/>
          <p:cNvSpPr txBox="1">
            <a:spLocks noGrp="1"/>
          </p:cNvSpPr>
          <p:nvPr>
            <p:ph type="title"/>
          </p:nvPr>
        </p:nvSpPr>
        <p:spPr>
          <a:xfrm>
            <a:off x="609600" y="182563"/>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User’s View of a Program</a:t>
            </a:r>
            <a:endParaRPr sz="4400">
              <a:latin typeface="Times New Roman"/>
              <a:ea typeface="Times New Roman"/>
              <a:cs typeface="Times New Roman"/>
              <a:sym typeface="Times New Roman"/>
            </a:endParaRPr>
          </a:p>
        </p:txBody>
      </p:sp>
      <p:pic>
        <p:nvPicPr>
          <p:cNvPr id="1276" name="Google Shape;1276;p133"/>
          <p:cNvPicPr preferRelativeResize="0"/>
          <p:nvPr/>
        </p:nvPicPr>
        <p:blipFill rotWithShape="1">
          <a:blip r:embed="rId3">
            <a:alphaModFix/>
          </a:blip>
          <a:srcRect/>
          <a:stretch/>
        </p:blipFill>
        <p:spPr>
          <a:xfrm>
            <a:off x="7965803" y="1799546"/>
            <a:ext cx="3216003" cy="3157982"/>
          </a:xfrm>
          <a:prstGeom prst="rect">
            <a:avLst/>
          </a:prstGeom>
          <a:noFill/>
          <a:ln>
            <a:noFill/>
          </a:ln>
        </p:spPr>
      </p:pic>
      <p:sp>
        <p:nvSpPr>
          <p:cNvPr id="1277" name="Google Shape;1277;p133"/>
          <p:cNvSpPr/>
          <p:nvPr/>
        </p:nvSpPr>
        <p:spPr>
          <a:xfrm>
            <a:off x="609600" y="973902"/>
            <a:ext cx="7010400" cy="618630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31F20"/>
              </a:buClr>
              <a:buSzPts val="1800"/>
              <a:buFont typeface="Arial"/>
              <a:buChar char="•"/>
            </a:pPr>
            <a:r>
              <a:rPr lang="en-US" sz="1800">
                <a:solidFill>
                  <a:srgbClr val="231F20"/>
                </a:solidFill>
                <a:latin typeface="Palatino"/>
                <a:ea typeface="Palatino"/>
                <a:cs typeface="Palatino"/>
                <a:sym typeface="Palatino"/>
              </a:rPr>
              <a:t>Most programmers prefer to view memory as a collection of variable-sized segments with no necessary ordering among the segments.</a:t>
            </a:r>
            <a:endParaRPr/>
          </a:p>
          <a:p>
            <a:pPr marL="285750" marR="0" lvl="0" indent="-171450" algn="just" rtl="0">
              <a:spcBef>
                <a:spcPts val="0"/>
              </a:spcBef>
              <a:spcAft>
                <a:spcPts val="0"/>
              </a:spcAft>
              <a:buClr>
                <a:schemeClr val="dk1"/>
              </a:buClr>
              <a:buSzPts val="1800"/>
              <a:buFont typeface="Arial"/>
              <a:buNone/>
            </a:pPr>
            <a:endParaRPr sz="1800">
              <a:solidFill>
                <a:srgbClr val="231F20"/>
              </a:solidFill>
              <a:latin typeface="Palatino"/>
              <a:ea typeface="Palatino"/>
              <a:cs typeface="Palatino"/>
              <a:sym typeface="Palatino"/>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From programmer point of view , a program will appear as a main program with a set of methods, procedures, or functions. Program also includes the following data structures: </a:t>
            </a:r>
            <a:endParaRPr/>
          </a:p>
          <a:p>
            <a:pPr marL="742950" marR="0" lvl="1"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Objects</a:t>
            </a:r>
            <a:endParaRPr/>
          </a:p>
          <a:p>
            <a:pPr marL="742950" marR="0" lvl="1"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Arrays</a:t>
            </a:r>
            <a:endParaRPr/>
          </a:p>
          <a:p>
            <a:pPr marL="742950" marR="0" lvl="1"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Stacks and </a:t>
            </a:r>
            <a:endParaRPr/>
          </a:p>
          <a:p>
            <a:pPr marL="742950" marR="0" lvl="1"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Variables</a:t>
            </a:r>
            <a:endParaRPr/>
          </a:p>
          <a:p>
            <a:pPr marL="742950" marR="0" lvl="1"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Modules or data elements is referred by name. </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programmer talks about “the stack,” “the math library,” and “the main program” without caring what addresses in memory these elements occupy. </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Programmer is not concerned with whether the stack is stored before or after the Sqrt() function. </a:t>
            </a:r>
            <a:endParaRPr/>
          </a:p>
          <a:p>
            <a:pPr marL="0" marR="0" lvl="0" indent="0" algn="l" rtl="0">
              <a:spcBef>
                <a:spcPts val="0"/>
              </a:spcBef>
              <a:spcAft>
                <a:spcPts val="0"/>
              </a:spcAft>
              <a:buNone/>
            </a:pPr>
            <a:endParaRPr sz="1800">
              <a:solidFill>
                <a:srgbClr val="231F20"/>
              </a:solidFill>
              <a:latin typeface="Palatino"/>
              <a:ea typeface="Palatino"/>
              <a:cs typeface="Palatino"/>
              <a:sym typeface="Palatino"/>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E61256B0-51B7-5BC3-6BFB-AE6D5DDA3E1E}"/>
              </a:ext>
            </a:extLst>
          </p:cNvPr>
          <p:cNvSpPr>
            <a:spLocks noGrp="1"/>
          </p:cNvSpPr>
          <p:nvPr>
            <p:ph type="dt" idx="10"/>
          </p:nvPr>
        </p:nvSpPr>
        <p:spPr/>
        <p:txBody>
          <a:bodyPr/>
          <a:lstStyle/>
          <a:p>
            <a:fld id="{2CCAE7CC-B573-4FAA-BE7D-E29AF4F08699}" type="datetime1">
              <a:rPr lang="en-US" smtClean="0"/>
              <a:t>5/9/2022</a:t>
            </a:fld>
            <a:endParaRPr lang="en-US"/>
          </a:p>
        </p:txBody>
      </p:sp>
      <p:sp>
        <p:nvSpPr>
          <p:cNvPr id="3" name="Footer Placeholder 2">
            <a:extLst>
              <a:ext uri="{FF2B5EF4-FFF2-40B4-BE49-F238E27FC236}">
                <a16:creationId xmlns:a16="http://schemas.microsoft.com/office/drawing/2014/main" id="{4390050C-3C93-D21C-555B-60D6BE66C0E4}"/>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E7E57C99-C895-0CE6-A24A-11404197C8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133</a:t>
            </a:fld>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34"/>
          <p:cNvSpPr txBox="1">
            <a:spLocks noGrp="1"/>
          </p:cNvSpPr>
          <p:nvPr>
            <p:ph type="title"/>
          </p:nvPr>
        </p:nvSpPr>
        <p:spPr>
          <a:xfrm>
            <a:off x="1181101" y="136526"/>
            <a:ext cx="104013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Logical View of Segmentation</a:t>
            </a:r>
            <a:endParaRPr/>
          </a:p>
        </p:txBody>
      </p:sp>
      <p:sp>
        <p:nvSpPr>
          <p:cNvPr id="1284" name="Google Shape;1284;p134"/>
          <p:cNvSpPr/>
          <p:nvPr/>
        </p:nvSpPr>
        <p:spPr>
          <a:xfrm>
            <a:off x="5634024" y="1211038"/>
            <a:ext cx="3860800" cy="3962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85" name="Google Shape;1285;p134"/>
          <p:cNvSpPr/>
          <p:nvPr/>
        </p:nvSpPr>
        <p:spPr>
          <a:xfrm>
            <a:off x="6157383" y="2123259"/>
            <a:ext cx="1320800" cy="5334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a:p>
        </p:txBody>
      </p:sp>
      <p:sp>
        <p:nvSpPr>
          <p:cNvPr id="1286" name="Google Shape;1286;p134"/>
          <p:cNvSpPr/>
          <p:nvPr/>
        </p:nvSpPr>
        <p:spPr>
          <a:xfrm>
            <a:off x="6157383" y="3114675"/>
            <a:ext cx="1219200" cy="9144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3</a:t>
            </a:r>
            <a:endParaRPr/>
          </a:p>
        </p:txBody>
      </p:sp>
      <p:sp>
        <p:nvSpPr>
          <p:cNvPr id="1287" name="Google Shape;1287;p134"/>
          <p:cNvSpPr/>
          <p:nvPr/>
        </p:nvSpPr>
        <p:spPr>
          <a:xfrm>
            <a:off x="7961874" y="2797833"/>
            <a:ext cx="1219200" cy="3810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a:t>
            </a:r>
            <a:endParaRPr/>
          </a:p>
        </p:txBody>
      </p:sp>
      <p:sp>
        <p:nvSpPr>
          <p:cNvPr id="1288" name="Google Shape;1288;p134"/>
          <p:cNvSpPr/>
          <p:nvPr/>
        </p:nvSpPr>
        <p:spPr>
          <a:xfrm>
            <a:off x="7376583" y="4183063"/>
            <a:ext cx="1219200" cy="5334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4</a:t>
            </a:r>
            <a:endParaRPr/>
          </a:p>
        </p:txBody>
      </p:sp>
      <p:grpSp>
        <p:nvGrpSpPr>
          <p:cNvPr id="1289" name="Google Shape;1289;p134"/>
          <p:cNvGrpSpPr/>
          <p:nvPr/>
        </p:nvGrpSpPr>
        <p:grpSpPr>
          <a:xfrm>
            <a:off x="10165807" y="1171575"/>
            <a:ext cx="1524000" cy="3962400"/>
            <a:chOff x="3888" y="1056"/>
            <a:chExt cx="720" cy="2496"/>
          </a:xfrm>
        </p:grpSpPr>
        <p:grpSp>
          <p:nvGrpSpPr>
            <p:cNvPr id="1290" name="Google Shape;1290;p134"/>
            <p:cNvGrpSpPr/>
            <p:nvPr/>
          </p:nvGrpSpPr>
          <p:grpSpPr>
            <a:xfrm>
              <a:off x="3888" y="1056"/>
              <a:ext cx="720" cy="672"/>
              <a:chOff x="3888" y="1056"/>
              <a:chExt cx="720" cy="672"/>
            </a:xfrm>
          </p:grpSpPr>
          <p:sp>
            <p:nvSpPr>
              <p:cNvPr id="1291" name="Google Shape;1291;p134"/>
              <p:cNvSpPr/>
              <p:nvPr/>
            </p:nvSpPr>
            <p:spPr>
              <a:xfrm>
                <a:off x="3888" y="1056"/>
                <a:ext cx="720" cy="67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1292" name="Google Shape;1292;p134"/>
              <p:cNvCxnSpPr/>
              <p:nvPr/>
            </p:nvCxnSpPr>
            <p:spPr>
              <a:xfrm>
                <a:off x="3888" y="1392"/>
                <a:ext cx="720" cy="0"/>
              </a:xfrm>
              <a:prstGeom prst="straightConnector1">
                <a:avLst/>
              </a:prstGeom>
              <a:noFill/>
              <a:ln w="9525" cap="flat" cmpd="sng">
                <a:solidFill>
                  <a:schemeClr val="dk1"/>
                </a:solidFill>
                <a:prstDash val="solid"/>
                <a:round/>
                <a:headEnd type="none" w="med" len="med"/>
                <a:tailEnd type="none" w="med" len="med"/>
              </a:ln>
            </p:spPr>
          </p:cxnSp>
        </p:grpSp>
        <p:grpSp>
          <p:nvGrpSpPr>
            <p:cNvPr id="1293" name="Google Shape;1293;p134"/>
            <p:cNvGrpSpPr/>
            <p:nvPr/>
          </p:nvGrpSpPr>
          <p:grpSpPr>
            <a:xfrm>
              <a:off x="3888" y="1728"/>
              <a:ext cx="720" cy="672"/>
              <a:chOff x="3888" y="1056"/>
              <a:chExt cx="720" cy="672"/>
            </a:xfrm>
          </p:grpSpPr>
          <p:sp>
            <p:nvSpPr>
              <p:cNvPr id="1294" name="Google Shape;1294;p134"/>
              <p:cNvSpPr/>
              <p:nvPr/>
            </p:nvSpPr>
            <p:spPr>
              <a:xfrm>
                <a:off x="3888" y="1056"/>
                <a:ext cx="720" cy="672"/>
              </a:xfrm>
              <a:prstGeom prst="rect">
                <a:avLst/>
              </a:prstGeom>
              <a:solidFill>
                <a:srgbClr val="DDDDDD"/>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1295" name="Google Shape;1295;p134"/>
              <p:cNvCxnSpPr/>
              <p:nvPr/>
            </p:nvCxnSpPr>
            <p:spPr>
              <a:xfrm>
                <a:off x="3888" y="1392"/>
                <a:ext cx="720" cy="0"/>
              </a:xfrm>
              <a:prstGeom prst="straightConnector1">
                <a:avLst/>
              </a:prstGeom>
              <a:noFill/>
              <a:ln w="9525" cap="flat" cmpd="sng">
                <a:solidFill>
                  <a:schemeClr val="dk1"/>
                </a:solidFill>
                <a:prstDash val="solid"/>
                <a:round/>
                <a:headEnd type="none" w="med" len="med"/>
                <a:tailEnd type="none" w="med" len="med"/>
              </a:ln>
            </p:spPr>
          </p:cxnSp>
        </p:grpSp>
        <p:sp>
          <p:nvSpPr>
            <p:cNvPr id="1296" name="Google Shape;1296;p134"/>
            <p:cNvSpPr txBox="1"/>
            <p:nvPr/>
          </p:nvSpPr>
          <p:spPr>
            <a:xfrm>
              <a:off x="4149" y="1132"/>
              <a:ext cx="142" cy="23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a:p>
          </p:txBody>
        </p:sp>
        <p:sp>
          <p:nvSpPr>
            <p:cNvPr id="1297" name="Google Shape;1297;p134"/>
            <p:cNvSpPr txBox="1"/>
            <p:nvPr/>
          </p:nvSpPr>
          <p:spPr>
            <a:xfrm>
              <a:off x="4151" y="1439"/>
              <a:ext cx="142" cy="23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4</a:t>
              </a:r>
              <a:endParaRPr/>
            </a:p>
          </p:txBody>
        </p:sp>
        <p:sp>
          <p:nvSpPr>
            <p:cNvPr id="1298" name="Google Shape;1298;p134"/>
            <p:cNvSpPr/>
            <p:nvPr/>
          </p:nvSpPr>
          <p:spPr>
            <a:xfrm>
              <a:off x="3888" y="2400"/>
              <a:ext cx="720" cy="91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99" name="Google Shape;1299;p134"/>
            <p:cNvSpPr/>
            <p:nvPr/>
          </p:nvSpPr>
          <p:spPr>
            <a:xfrm>
              <a:off x="3888" y="3312"/>
              <a:ext cx="720" cy="240"/>
            </a:xfrm>
            <a:prstGeom prst="rect">
              <a:avLst/>
            </a:prstGeom>
            <a:solidFill>
              <a:srgbClr val="DDDDDD"/>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1300" name="Google Shape;1300;p134"/>
            <p:cNvCxnSpPr/>
            <p:nvPr/>
          </p:nvCxnSpPr>
          <p:spPr>
            <a:xfrm>
              <a:off x="3888" y="2640"/>
              <a:ext cx="720" cy="0"/>
            </a:xfrm>
            <a:prstGeom prst="straightConnector1">
              <a:avLst/>
            </a:prstGeom>
            <a:noFill/>
            <a:ln w="9525" cap="flat" cmpd="sng">
              <a:solidFill>
                <a:schemeClr val="dk1"/>
              </a:solidFill>
              <a:prstDash val="solid"/>
              <a:round/>
              <a:headEnd type="none" w="med" len="med"/>
              <a:tailEnd type="none" w="med" len="med"/>
            </a:ln>
          </p:spPr>
        </p:cxnSp>
        <p:sp>
          <p:nvSpPr>
            <p:cNvPr id="1301" name="Google Shape;1301;p134"/>
            <p:cNvSpPr txBox="1"/>
            <p:nvPr/>
          </p:nvSpPr>
          <p:spPr>
            <a:xfrm>
              <a:off x="4151" y="2428"/>
              <a:ext cx="142" cy="23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a:t>
              </a:r>
              <a:endParaRPr/>
            </a:p>
          </p:txBody>
        </p:sp>
        <p:sp>
          <p:nvSpPr>
            <p:cNvPr id="1302" name="Google Shape;1302;p134"/>
            <p:cNvSpPr txBox="1"/>
            <p:nvPr/>
          </p:nvSpPr>
          <p:spPr>
            <a:xfrm>
              <a:off x="4151" y="2888"/>
              <a:ext cx="142" cy="23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3</a:t>
              </a:r>
              <a:endParaRPr/>
            </a:p>
          </p:txBody>
        </p:sp>
      </p:grpSp>
      <p:sp>
        <p:nvSpPr>
          <p:cNvPr id="1303" name="Google Shape;1303;p134"/>
          <p:cNvSpPr txBox="1"/>
          <p:nvPr/>
        </p:nvSpPr>
        <p:spPr>
          <a:xfrm>
            <a:off x="7059198" y="5351365"/>
            <a:ext cx="1197754" cy="369328"/>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user space </a:t>
            </a:r>
            <a:endParaRPr/>
          </a:p>
        </p:txBody>
      </p:sp>
      <p:sp>
        <p:nvSpPr>
          <p:cNvPr id="1304" name="Google Shape;1304;p134"/>
          <p:cNvSpPr txBox="1"/>
          <p:nvPr/>
        </p:nvSpPr>
        <p:spPr>
          <a:xfrm>
            <a:off x="9692582" y="5331898"/>
            <a:ext cx="2351916" cy="369328"/>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physical memory space</a:t>
            </a:r>
            <a:endParaRPr/>
          </a:p>
        </p:txBody>
      </p:sp>
      <p:sp>
        <p:nvSpPr>
          <p:cNvPr id="1305" name="Google Shape;1305;p134"/>
          <p:cNvSpPr/>
          <p:nvPr/>
        </p:nvSpPr>
        <p:spPr>
          <a:xfrm>
            <a:off x="304800" y="920614"/>
            <a:ext cx="5015474" cy="5355312"/>
          </a:xfrm>
          <a:prstGeom prst="rect">
            <a:avLst/>
          </a:prstGeom>
          <a:noFill/>
          <a:ln>
            <a:noFill/>
          </a:ln>
        </p:spPr>
        <p:txBody>
          <a:bodyPr spcFirstLastPara="1" wrap="square" lIns="91425" tIns="45700" rIns="91425" bIns="45700" anchor="t" anchorCtr="0">
            <a:spAutoFit/>
          </a:bodyPr>
          <a:lstStyle/>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the figure, both user space and physical memory space are given.</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Segments vary in length, and the length of each is intrinsically defined by its purpose in the program.</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Segments are numbered as 1,2,3 and 4.</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Physical memory space, Segments are allocated in different parts of the memory</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example, </a:t>
            </a:r>
            <a:endParaRPr/>
          </a:p>
          <a:p>
            <a:pPr marL="457200" marR="0" lvl="1"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Elements within a segment are identified by their offset from the beginning of the segment: the first statement of the program, the seventh stack frame entry in the stack and the fifth instruction of the Sqrt()</a:t>
            </a:r>
            <a:endParaRPr sz="1800" b="0" i="0" u="none" strike="noStrike" cap="none">
              <a:solidFill>
                <a:srgbClr val="231F20"/>
              </a:solidFill>
              <a:latin typeface="Palatino"/>
              <a:ea typeface="Palatino"/>
              <a:cs typeface="Palatino"/>
              <a:sym typeface="Palatino"/>
            </a:endParaRPr>
          </a:p>
        </p:txBody>
      </p:sp>
      <p:sp>
        <p:nvSpPr>
          <p:cNvPr id="2" name="Date Placeholder 1">
            <a:extLst>
              <a:ext uri="{FF2B5EF4-FFF2-40B4-BE49-F238E27FC236}">
                <a16:creationId xmlns:a16="http://schemas.microsoft.com/office/drawing/2014/main" id="{9FD882AE-EAC8-439D-E628-B90C2333AD89}"/>
              </a:ext>
            </a:extLst>
          </p:cNvPr>
          <p:cNvSpPr>
            <a:spLocks noGrp="1"/>
          </p:cNvSpPr>
          <p:nvPr>
            <p:ph type="dt" idx="10"/>
          </p:nvPr>
        </p:nvSpPr>
        <p:spPr/>
        <p:txBody>
          <a:bodyPr/>
          <a:lstStyle/>
          <a:p>
            <a:fld id="{D1EC2FDA-BF6F-48D4-9381-5E5A4A04DD1D}" type="datetime1">
              <a:rPr lang="en-US" smtClean="0"/>
              <a:t>5/9/2022</a:t>
            </a:fld>
            <a:endParaRPr lang="en-US"/>
          </a:p>
        </p:txBody>
      </p:sp>
      <p:sp>
        <p:nvSpPr>
          <p:cNvPr id="3" name="Footer Placeholder 2">
            <a:extLst>
              <a:ext uri="{FF2B5EF4-FFF2-40B4-BE49-F238E27FC236}">
                <a16:creationId xmlns:a16="http://schemas.microsoft.com/office/drawing/2014/main" id="{C903E5E0-C037-613B-8A85-0174AD57DDB7}"/>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E2B1F908-9669-8386-AE2D-AF4306C447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134</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135"/>
          <p:cNvSpPr txBox="1">
            <a:spLocks noGrp="1"/>
          </p:cNvSpPr>
          <p:nvPr>
            <p:ph type="title"/>
          </p:nvPr>
        </p:nvSpPr>
        <p:spPr>
          <a:xfrm>
            <a:off x="777240" y="199662"/>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Example – Compilation of C program</a:t>
            </a:r>
            <a:endParaRPr/>
          </a:p>
        </p:txBody>
      </p:sp>
      <p:sp>
        <p:nvSpPr>
          <p:cNvPr id="1311" name="Google Shape;1311;p1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6BCD160-06A6-4986-B013-5D2D7905A8AC}" type="datetime1">
              <a:rPr lang="en-US" smtClean="0"/>
              <a:t>5/9/2022</a:t>
            </a:fld>
            <a:endParaRPr/>
          </a:p>
        </p:txBody>
      </p:sp>
      <p:sp>
        <p:nvSpPr>
          <p:cNvPr id="1312" name="Google Shape;1312;p1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313" name="Google Shape;1313;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135</a:t>
            </a:fld>
            <a:endParaRPr/>
          </a:p>
        </p:txBody>
      </p:sp>
      <p:sp>
        <p:nvSpPr>
          <p:cNvPr id="1314" name="Google Shape;1314;p135"/>
          <p:cNvSpPr/>
          <p:nvPr/>
        </p:nvSpPr>
        <p:spPr>
          <a:xfrm>
            <a:off x="1384662" y="1888818"/>
            <a:ext cx="8316687" cy="369331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Normally, when a program is compiled, the compiler automatically constructs</a:t>
            </a:r>
            <a:endParaRPr/>
          </a:p>
          <a:p>
            <a:pPr marL="0" marR="0" lvl="0" indent="0" algn="just" rtl="0">
              <a:spcBef>
                <a:spcPts val="0"/>
              </a:spcBef>
              <a:spcAft>
                <a:spcPts val="0"/>
              </a:spcAft>
              <a:buNone/>
            </a:pPr>
            <a:r>
              <a:rPr lang="en-US" sz="1800">
                <a:solidFill>
                  <a:srgbClr val="231F20"/>
                </a:solidFill>
                <a:latin typeface="Times New Roman"/>
                <a:ea typeface="Times New Roman"/>
                <a:cs typeface="Times New Roman"/>
                <a:sym typeface="Times New Roman"/>
              </a:rPr>
              <a:t>     segments reflecting the input program.</a:t>
            </a:r>
            <a:endParaRPr/>
          </a:p>
          <a:p>
            <a:pPr marL="285750" marR="0" lvl="0" indent="-171450" algn="just" rtl="0">
              <a:spcBef>
                <a:spcPts val="0"/>
              </a:spcBef>
              <a:spcAft>
                <a:spcPts val="0"/>
              </a:spcAft>
              <a:buClr>
                <a:schemeClr val="dk1"/>
              </a:buClr>
              <a:buSzPts val="1800"/>
              <a:buFont typeface="Arial"/>
              <a:buNone/>
            </a:pPr>
            <a:endParaRPr sz="1800">
              <a:solidFill>
                <a:srgbClr val="231F20"/>
              </a:solidFill>
              <a:latin typeface="Times New Roman"/>
              <a:ea typeface="Times New Roman"/>
              <a:cs typeface="Times New Roman"/>
              <a:sym typeface="Times New Roman"/>
            </a:endParaRPr>
          </a:p>
          <a:p>
            <a:pPr marL="285750" marR="0" lvl="0" indent="-285750" algn="just" rtl="0">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A “C” compiler might create separate segments for the following:</a:t>
            </a:r>
            <a:endParaRPr/>
          </a:p>
          <a:p>
            <a:pPr marL="742950" marR="0" lvl="1" indent="-285750" algn="just" rtl="0">
              <a:spcBef>
                <a:spcPts val="0"/>
              </a:spcBef>
              <a:spcAft>
                <a:spcPts val="0"/>
              </a:spcAft>
              <a:buClr>
                <a:srgbClr val="231F20"/>
              </a:buClr>
              <a:buSzPts val="1800"/>
              <a:buFont typeface="Arial"/>
              <a:buChar char="•"/>
            </a:pPr>
            <a:r>
              <a:rPr lang="en-US" sz="1800" b="0" i="0" u="none" strike="noStrike" cap="none">
                <a:solidFill>
                  <a:srgbClr val="231F20"/>
                </a:solidFill>
                <a:latin typeface="Times New Roman"/>
                <a:ea typeface="Times New Roman"/>
                <a:cs typeface="Times New Roman"/>
                <a:sym typeface="Times New Roman"/>
              </a:rPr>
              <a:t>The code</a:t>
            </a:r>
            <a:endParaRPr/>
          </a:p>
          <a:p>
            <a:pPr marL="742950" marR="0" lvl="1" indent="-285750" algn="just" rtl="0">
              <a:spcBef>
                <a:spcPts val="0"/>
              </a:spcBef>
              <a:spcAft>
                <a:spcPts val="0"/>
              </a:spcAft>
              <a:buClr>
                <a:srgbClr val="231F20"/>
              </a:buClr>
              <a:buSzPts val="1800"/>
              <a:buFont typeface="Arial"/>
              <a:buChar char="•"/>
            </a:pPr>
            <a:r>
              <a:rPr lang="en-US" sz="1800" b="0" i="0" u="none" strike="noStrike" cap="none">
                <a:solidFill>
                  <a:srgbClr val="231F20"/>
                </a:solidFill>
                <a:latin typeface="Times New Roman"/>
                <a:ea typeface="Times New Roman"/>
                <a:cs typeface="Times New Roman"/>
                <a:sym typeface="Times New Roman"/>
              </a:rPr>
              <a:t>Global variables</a:t>
            </a:r>
            <a:endParaRPr/>
          </a:p>
          <a:p>
            <a:pPr marL="742950" marR="0" lvl="1" indent="-285750" algn="just" rtl="0">
              <a:spcBef>
                <a:spcPts val="0"/>
              </a:spcBef>
              <a:spcAft>
                <a:spcPts val="0"/>
              </a:spcAft>
              <a:buClr>
                <a:srgbClr val="231F20"/>
              </a:buClr>
              <a:buSzPts val="1800"/>
              <a:buFont typeface="Arial"/>
              <a:buChar char="•"/>
            </a:pPr>
            <a:r>
              <a:rPr lang="en-US" sz="1800" b="0" i="0" u="none" strike="noStrike" cap="none">
                <a:solidFill>
                  <a:srgbClr val="231F20"/>
                </a:solidFill>
                <a:latin typeface="Times New Roman"/>
                <a:ea typeface="Times New Roman"/>
                <a:cs typeface="Times New Roman"/>
                <a:sym typeface="Times New Roman"/>
              </a:rPr>
              <a:t>The heap, from which memory is allocated</a:t>
            </a:r>
            <a:endParaRPr/>
          </a:p>
          <a:p>
            <a:pPr marL="742950" marR="0" lvl="1" indent="-285750" algn="just" rtl="0">
              <a:spcBef>
                <a:spcPts val="0"/>
              </a:spcBef>
              <a:spcAft>
                <a:spcPts val="0"/>
              </a:spcAft>
              <a:buClr>
                <a:srgbClr val="231F20"/>
              </a:buClr>
              <a:buSzPts val="1800"/>
              <a:buFont typeface="Arial"/>
              <a:buChar char="•"/>
            </a:pPr>
            <a:r>
              <a:rPr lang="en-US" sz="1800" b="0" i="0" u="none" strike="noStrike" cap="none">
                <a:solidFill>
                  <a:srgbClr val="231F20"/>
                </a:solidFill>
                <a:latin typeface="Times New Roman"/>
                <a:ea typeface="Times New Roman"/>
                <a:cs typeface="Times New Roman"/>
                <a:sym typeface="Times New Roman"/>
              </a:rPr>
              <a:t>The stacks used by each thread</a:t>
            </a:r>
            <a:endParaRPr/>
          </a:p>
          <a:p>
            <a:pPr marL="742950" marR="0" lvl="1" indent="-285750" algn="just" rtl="0">
              <a:spcBef>
                <a:spcPts val="0"/>
              </a:spcBef>
              <a:spcAft>
                <a:spcPts val="0"/>
              </a:spcAft>
              <a:buClr>
                <a:srgbClr val="231F20"/>
              </a:buClr>
              <a:buSzPts val="1800"/>
              <a:buFont typeface="Arial"/>
              <a:buChar char="•"/>
            </a:pPr>
            <a:r>
              <a:rPr lang="en-US" sz="1800" b="0" i="0" u="none" strike="noStrike" cap="none">
                <a:solidFill>
                  <a:srgbClr val="231F20"/>
                </a:solidFill>
                <a:latin typeface="Times New Roman"/>
                <a:ea typeface="Times New Roman"/>
                <a:cs typeface="Times New Roman"/>
                <a:sym typeface="Times New Roman"/>
              </a:rPr>
              <a:t>The standard C library</a:t>
            </a:r>
            <a:endParaRPr/>
          </a:p>
          <a:p>
            <a:pPr marL="742950" marR="0" lvl="1" indent="-171450" algn="just" rtl="0">
              <a:spcBef>
                <a:spcPts val="0"/>
              </a:spcBef>
              <a:spcAft>
                <a:spcPts val="0"/>
              </a:spcAft>
              <a:buClr>
                <a:schemeClr val="dk1"/>
              </a:buClr>
              <a:buSzPts val="1800"/>
              <a:buFont typeface="Arial"/>
              <a:buNone/>
            </a:pPr>
            <a:endParaRPr sz="1800" b="0" i="0" u="none" strike="noStrike" cap="none">
              <a:solidFill>
                <a:srgbClr val="231F20"/>
              </a:solidFill>
              <a:latin typeface="Times New Roman"/>
              <a:ea typeface="Times New Roman"/>
              <a:cs typeface="Times New Roman"/>
              <a:sym typeface="Times New Roman"/>
            </a:endParaRPr>
          </a:p>
          <a:p>
            <a:pPr marL="285750" marR="0" lvl="0" indent="-285750" algn="just" rtl="0">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Libraries that are linked in during compile time might be assigned separate segments. </a:t>
            </a:r>
            <a:endParaRPr/>
          </a:p>
          <a:p>
            <a:pPr marL="285750" marR="0" lvl="0" indent="-171450" algn="just" rtl="0">
              <a:spcBef>
                <a:spcPts val="0"/>
              </a:spcBef>
              <a:spcAft>
                <a:spcPts val="0"/>
              </a:spcAft>
              <a:buClr>
                <a:schemeClr val="dk1"/>
              </a:buClr>
              <a:buSzPts val="1800"/>
              <a:buFont typeface="Arial"/>
              <a:buNone/>
            </a:pPr>
            <a:endParaRPr sz="1800">
              <a:solidFill>
                <a:srgbClr val="231F20"/>
              </a:solidFill>
              <a:latin typeface="Times New Roman"/>
              <a:ea typeface="Times New Roman"/>
              <a:cs typeface="Times New Roman"/>
              <a:sym typeface="Times New Roman"/>
            </a:endParaRPr>
          </a:p>
          <a:p>
            <a:pPr marL="285750" marR="0" lvl="0" indent="-285750" algn="just" rtl="0">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The loader would take all these segments and assign them segment numbers.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136"/>
          <p:cNvSpPr txBox="1">
            <a:spLocks noGrp="1"/>
          </p:cNvSpPr>
          <p:nvPr>
            <p:ph type="body" idx="1"/>
          </p:nvPr>
        </p:nvSpPr>
        <p:spPr>
          <a:xfrm>
            <a:off x="393897" y="1093788"/>
            <a:ext cx="11497993" cy="5053012"/>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Logical address consists of a two tuple:</a:t>
            </a:r>
            <a:endParaRPr/>
          </a:p>
          <a:p>
            <a:pPr marL="228600" lvl="0" indent="-228600" algn="just" rtl="0">
              <a:lnSpc>
                <a:spcPct val="90000"/>
              </a:lnSpc>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		</a:t>
            </a:r>
            <a:r>
              <a:rPr lang="en-US" sz="2800" b="1">
                <a:latin typeface="Times New Roman"/>
                <a:ea typeface="Times New Roman"/>
                <a:cs typeface="Times New Roman"/>
                <a:sym typeface="Times New Roman"/>
              </a:rPr>
              <a:t>&lt;</a:t>
            </a:r>
            <a:r>
              <a:rPr lang="en-US" sz="2800" b="1">
                <a:solidFill>
                  <a:srgbClr val="FF0000"/>
                </a:solidFill>
                <a:latin typeface="Times New Roman"/>
                <a:ea typeface="Times New Roman"/>
                <a:cs typeface="Times New Roman"/>
                <a:sym typeface="Times New Roman"/>
              </a:rPr>
              <a:t>segment-number, </a:t>
            </a:r>
            <a:r>
              <a:rPr lang="en-US" sz="2800" b="1">
                <a:solidFill>
                  <a:srgbClr val="1E4E79"/>
                </a:solidFill>
                <a:latin typeface="Times New Roman"/>
                <a:ea typeface="Times New Roman"/>
                <a:cs typeface="Times New Roman"/>
                <a:sym typeface="Times New Roman"/>
              </a:rPr>
              <a:t>offset</a:t>
            </a:r>
            <a:r>
              <a:rPr lang="en-US" sz="2800" b="1">
                <a:latin typeface="Times New Roman"/>
                <a:ea typeface="Times New Roman"/>
                <a:cs typeface="Times New Roman"/>
                <a:sym typeface="Times New Roman"/>
              </a:rPr>
              <a:t>&gt;</a:t>
            </a:r>
            <a:endParaRPr/>
          </a:p>
          <a:p>
            <a:pPr marL="228600" lvl="0" indent="-228600" algn="just" rtl="0">
              <a:lnSpc>
                <a:spcPct val="90000"/>
              </a:lnSpc>
              <a:spcBef>
                <a:spcPts val="1000"/>
              </a:spcBef>
              <a:spcAft>
                <a:spcPts val="0"/>
              </a:spcAft>
              <a:buClr>
                <a:schemeClr val="dk1"/>
              </a:buClr>
              <a:buSzPts val="2800"/>
              <a:buChar char="•"/>
            </a:pPr>
            <a:r>
              <a:rPr lang="en-US"/>
              <a:t>A logical address consists of two parts: a </a:t>
            </a:r>
            <a:r>
              <a:rPr lang="en-US">
                <a:solidFill>
                  <a:srgbClr val="C00000"/>
                </a:solidFill>
              </a:rPr>
              <a:t>segment number, </a:t>
            </a:r>
            <a:r>
              <a:rPr lang="en-US" i="1">
                <a:solidFill>
                  <a:srgbClr val="C00000"/>
                </a:solidFill>
              </a:rPr>
              <a:t>s</a:t>
            </a:r>
            <a:r>
              <a:rPr lang="en-US" i="1"/>
              <a:t>, </a:t>
            </a:r>
            <a:r>
              <a:rPr lang="en-US"/>
              <a:t>and an </a:t>
            </a:r>
            <a:r>
              <a:rPr lang="en-US">
                <a:solidFill>
                  <a:srgbClr val="1E4E79"/>
                </a:solidFill>
              </a:rPr>
              <a:t>offset</a:t>
            </a:r>
            <a:r>
              <a:rPr lang="en-US"/>
              <a:t> into that segment, </a:t>
            </a:r>
            <a:r>
              <a:rPr lang="en-US" i="1">
                <a:solidFill>
                  <a:srgbClr val="1E4E79"/>
                </a:solidFill>
              </a:rPr>
              <a:t>d</a:t>
            </a:r>
            <a:r>
              <a:rPr lang="en-US" i="1">
                <a:solidFill>
                  <a:srgbClr val="C00000"/>
                </a:solidFill>
              </a:rPr>
              <a:t>.</a:t>
            </a:r>
            <a:endParaRPr>
              <a:solidFill>
                <a:srgbClr val="C00000"/>
              </a:solidFill>
            </a:endParaRPr>
          </a:p>
          <a:p>
            <a:pPr marL="228600" lvl="0" indent="-228600" algn="just" rtl="0">
              <a:lnSpc>
                <a:spcPct val="90000"/>
              </a:lnSpc>
              <a:spcBef>
                <a:spcPts val="1000"/>
              </a:spcBef>
              <a:spcAft>
                <a:spcPts val="0"/>
              </a:spcAft>
              <a:buClr>
                <a:schemeClr val="dk1"/>
              </a:buClr>
              <a:buSzPts val="2800"/>
              <a:buChar char="•"/>
            </a:pPr>
            <a:r>
              <a:rPr lang="en-US"/>
              <a:t>The </a:t>
            </a:r>
            <a:r>
              <a:rPr lang="en-US">
                <a:solidFill>
                  <a:srgbClr val="C00000"/>
                </a:solidFill>
              </a:rPr>
              <a:t>segment number </a:t>
            </a:r>
            <a:r>
              <a:rPr lang="en-US"/>
              <a:t>is used as an index to the segment table. </a:t>
            </a:r>
            <a:endParaRPr/>
          </a:p>
          <a:p>
            <a:pPr marL="228600" lvl="0" indent="-228600" algn="just" rtl="0">
              <a:lnSpc>
                <a:spcPct val="90000"/>
              </a:lnSpc>
              <a:spcBef>
                <a:spcPts val="1000"/>
              </a:spcBef>
              <a:spcAft>
                <a:spcPts val="0"/>
              </a:spcAft>
              <a:buClr>
                <a:schemeClr val="dk1"/>
              </a:buClr>
              <a:buSzPts val="2800"/>
              <a:buChar char="•"/>
            </a:pPr>
            <a:r>
              <a:rPr lang="en-US"/>
              <a:t>The </a:t>
            </a:r>
            <a:r>
              <a:rPr lang="en-US">
                <a:solidFill>
                  <a:srgbClr val="1E4E79"/>
                </a:solidFill>
              </a:rPr>
              <a:t>offset </a:t>
            </a:r>
            <a:r>
              <a:rPr lang="en-US" i="1">
                <a:solidFill>
                  <a:srgbClr val="1E4E79"/>
                </a:solidFill>
              </a:rPr>
              <a:t>d</a:t>
            </a:r>
            <a:r>
              <a:rPr lang="en-US" i="1">
                <a:solidFill>
                  <a:srgbClr val="C00000"/>
                </a:solidFill>
              </a:rPr>
              <a:t> </a:t>
            </a:r>
            <a:r>
              <a:rPr lang="en-US"/>
              <a:t>of the logical address must be between 0 and the segment limit. </a:t>
            </a:r>
            <a:endParaRPr/>
          </a:p>
          <a:p>
            <a:pPr marL="228600" lvl="0" indent="-228600" algn="just" rtl="0">
              <a:lnSpc>
                <a:spcPct val="90000"/>
              </a:lnSpc>
              <a:spcBef>
                <a:spcPts val="1000"/>
              </a:spcBef>
              <a:spcAft>
                <a:spcPts val="0"/>
              </a:spcAft>
              <a:buClr>
                <a:schemeClr val="dk1"/>
              </a:buClr>
              <a:buSzPts val="2800"/>
              <a:buChar char="•"/>
            </a:pPr>
            <a:r>
              <a:rPr lang="en-US"/>
              <a:t>If it is not, a </a:t>
            </a:r>
            <a:r>
              <a:rPr lang="en-US">
                <a:solidFill>
                  <a:srgbClr val="C00000"/>
                </a:solidFill>
              </a:rPr>
              <a:t>trap</a:t>
            </a:r>
            <a:r>
              <a:rPr lang="en-US"/>
              <a:t> is sent to the operating system (logical addressing attempt beyond end of segment).</a:t>
            </a:r>
            <a:endParaRPr/>
          </a:p>
          <a:p>
            <a:pPr marL="228600" lvl="0" indent="-228600" algn="just" rtl="0">
              <a:lnSpc>
                <a:spcPct val="90000"/>
              </a:lnSpc>
              <a:spcBef>
                <a:spcPts val="1000"/>
              </a:spcBef>
              <a:spcAft>
                <a:spcPts val="0"/>
              </a:spcAft>
              <a:buClr>
                <a:schemeClr val="dk1"/>
              </a:buClr>
              <a:buSzPts val="2800"/>
              <a:buChar char="•"/>
            </a:pPr>
            <a:r>
              <a:rPr lang="en-US"/>
              <a:t>When an </a:t>
            </a:r>
            <a:r>
              <a:rPr lang="en-US">
                <a:solidFill>
                  <a:srgbClr val="1E4E79"/>
                </a:solidFill>
              </a:rPr>
              <a:t>offset </a:t>
            </a:r>
            <a:r>
              <a:rPr lang="en-US" i="1">
                <a:solidFill>
                  <a:srgbClr val="1E4E79"/>
                </a:solidFill>
              </a:rPr>
              <a:t>d</a:t>
            </a:r>
            <a:r>
              <a:rPr lang="en-US"/>
              <a:t>  is legal, it is added to the segment base to produce the address in physical memory of the desired byte.</a:t>
            </a:r>
            <a:endParaRPr/>
          </a:p>
        </p:txBody>
      </p:sp>
      <p:sp>
        <p:nvSpPr>
          <p:cNvPr id="1321" name="Google Shape;1321;p136"/>
          <p:cNvSpPr txBox="1">
            <a:spLocks noGrp="1"/>
          </p:cNvSpPr>
          <p:nvPr>
            <p:ph type="title"/>
          </p:nvPr>
        </p:nvSpPr>
        <p:spPr>
          <a:xfrm>
            <a:off x="1037168" y="166688"/>
            <a:ext cx="10545233"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Segmentation Architecture </a:t>
            </a:r>
            <a:endParaRPr/>
          </a:p>
        </p:txBody>
      </p:sp>
      <p:sp>
        <p:nvSpPr>
          <p:cNvPr id="2" name="Date Placeholder 1">
            <a:extLst>
              <a:ext uri="{FF2B5EF4-FFF2-40B4-BE49-F238E27FC236}">
                <a16:creationId xmlns:a16="http://schemas.microsoft.com/office/drawing/2014/main" id="{514EF298-20A5-5BC3-5EC9-23E0314C583F}"/>
              </a:ext>
            </a:extLst>
          </p:cNvPr>
          <p:cNvSpPr>
            <a:spLocks noGrp="1"/>
          </p:cNvSpPr>
          <p:nvPr>
            <p:ph type="dt" idx="10"/>
          </p:nvPr>
        </p:nvSpPr>
        <p:spPr/>
        <p:txBody>
          <a:bodyPr/>
          <a:lstStyle/>
          <a:p>
            <a:fld id="{3384210B-4A24-4C84-A997-768CF850E563}" type="datetime1">
              <a:rPr lang="en-US" smtClean="0"/>
              <a:t>5/9/2022</a:t>
            </a:fld>
            <a:endParaRPr lang="en-US"/>
          </a:p>
        </p:txBody>
      </p:sp>
      <p:sp>
        <p:nvSpPr>
          <p:cNvPr id="3" name="Footer Placeholder 2">
            <a:extLst>
              <a:ext uri="{FF2B5EF4-FFF2-40B4-BE49-F238E27FC236}">
                <a16:creationId xmlns:a16="http://schemas.microsoft.com/office/drawing/2014/main" id="{B20F2660-1D70-5F0C-ED68-77B21173D8B3}"/>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ED7DD92-54E6-1673-2097-2FAB3D7062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136</a:t>
            </a:fld>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37"/>
          <p:cNvSpPr txBox="1">
            <a:spLocks noGrp="1"/>
          </p:cNvSpPr>
          <p:nvPr>
            <p:ph type="body" idx="1"/>
          </p:nvPr>
        </p:nvSpPr>
        <p:spPr>
          <a:xfrm>
            <a:off x="318869" y="1361074"/>
            <a:ext cx="11497993" cy="5053012"/>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400"/>
              <a:buFont typeface="Arial"/>
              <a:buNone/>
            </a:pPr>
            <a:endParaRPr sz="2400"/>
          </a:p>
          <a:p>
            <a:pPr marL="228600" lvl="0" indent="-228600" algn="just" rtl="0">
              <a:lnSpc>
                <a:spcPct val="90000"/>
              </a:lnSpc>
              <a:spcBef>
                <a:spcPts val="1000"/>
              </a:spcBef>
              <a:spcAft>
                <a:spcPts val="0"/>
              </a:spcAft>
              <a:buClr>
                <a:srgbClr val="3366FF"/>
              </a:buClr>
              <a:buSzPts val="2400"/>
              <a:buChar char="•"/>
            </a:pPr>
            <a:r>
              <a:rPr lang="en-US" sz="2400" b="1">
                <a:solidFill>
                  <a:srgbClr val="3366FF"/>
                </a:solidFill>
              </a:rPr>
              <a:t>Segment table</a:t>
            </a:r>
            <a:r>
              <a:rPr lang="en-US" sz="2400">
                <a:solidFill>
                  <a:srgbClr val="3366FF"/>
                </a:solidFill>
              </a:rPr>
              <a:t> </a:t>
            </a:r>
            <a:r>
              <a:rPr lang="en-US" sz="2400"/>
              <a:t>– maps two-dimensional physical addresses; each table entry has:</a:t>
            </a:r>
            <a:endParaRPr/>
          </a:p>
          <a:p>
            <a:pPr marL="685800" lvl="1" indent="-228600" algn="just" rtl="0">
              <a:lnSpc>
                <a:spcPct val="90000"/>
              </a:lnSpc>
              <a:spcBef>
                <a:spcPts val="500"/>
              </a:spcBef>
              <a:spcAft>
                <a:spcPts val="0"/>
              </a:spcAft>
              <a:buClr>
                <a:srgbClr val="3366FF"/>
              </a:buClr>
              <a:buSzPts val="2400"/>
              <a:buChar char="•"/>
            </a:pPr>
            <a:r>
              <a:rPr lang="en-US" sz="2400" b="1">
                <a:solidFill>
                  <a:srgbClr val="3366FF"/>
                </a:solidFill>
              </a:rPr>
              <a:t>base</a:t>
            </a:r>
            <a:r>
              <a:rPr lang="en-US" sz="2400">
                <a:solidFill>
                  <a:srgbClr val="3366FF"/>
                </a:solidFill>
              </a:rPr>
              <a:t> </a:t>
            </a:r>
            <a:r>
              <a:rPr lang="en-US" sz="2400"/>
              <a:t>– contains the starting physical address where the segments reside in memory</a:t>
            </a:r>
            <a:endParaRPr/>
          </a:p>
          <a:p>
            <a:pPr marL="685800" lvl="1" indent="-228600" algn="just" rtl="0">
              <a:lnSpc>
                <a:spcPct val="90000"/>
              </a:lnSpc>
              <a:spcBef>
                <a:spcPts val="500"/>
              </a:spcBef>
              <a:spcAft>
                <a:spcPts val="0"/>
              </a:spcAft>
              <a:buClr>
                <a:srgbClr val="3366FF"/>
              </a:buClr>
              <a:buSzPts val="2400"/>
              <a:buChar char="•"/>
            </a:pPr>
            <a:r>
              <a:rPr lang="en-US" sz="2400" b="1">
                <a:solidFill>
                  <a:srgbClr val="3366FF"/>
                </a:solidFill>
              </a:rPr>
              <a:t>limit</a:t>
            </a:r>
            <a:r>
              <a:rPr lang="en-US" sz="2400">
                <a:solidFill>
                  <a:srgbClr val="3366FF"/>
                </a:solidFill>
              </a:rPr>
              <a:t> </a:t>
            </a:r>
            <a:r>
              <a:rPr lang="en-US" sz="2400"/>
              <a:t>– specifies the length of the segment</a:t>
            </a:r>
            <a:endParaRPr sz="2400" b="1">
              <a:solidFill>
                <a:srgbClr val="3366FF"/>
              </a:solidFill>
            </a:endParaRPr>
          </a:p>
          <a:p>
            <a:pPr marL="228600" lvl="0" indent="-76200" algn="just" rtl="0">
              <a:lnSpc>
                <a:spcPct val="90000"/>
              </a:lnSpc>
              <a:spcBef>
                <a:spcPts val="1000"/>
              </a:spcBef>
              <a:spcAft>
                <a:spcPts val="0"/>
              </a:spcAft>
              <a:buClr>
                <a:schemeClr val="dk1"/>
              </a:buClr>
              <a:buSzPts val="2400"/>
              <a:buNone/>
            </a:pPr>
            <a:endParaRPr sz="2400" b="1">
              <a:solidFill>
                <a:srgbClr val="3366FF"/>
              </a:solidFill>
            </a:endParaRPr>
          </a:p>
          <a:p>
            <a:pPr marL="228600" lvl="0" indent="-228600" algn="just" rtl="0">
              <a:lnSpc>
                <a:spcPct val="90000"/>
              </a:lnSpc>
              <a:spcBef>
                <a:spcPts val="1000"/>
              </a:spcBef>
              <a:spcAft>
                <a:spcPts val="0"/>
              </a:spcAft>
              <a:buClr>
                <a:srgbClr val="3366FF"/>
              </a:buClr>
              <a:buSzPts val="2400"/>
              <a:buChar char="•"/>
            </a:pPr>
            <a:r>
              <a:rPr lang="en-US" sz="2400" b="1">
                <a:solidFill>
                  <a:srgbClr val="3366FF"/>
                </a:solidFill>
              </a:rPr>
              <a:t>Segment-table base register (STBR)</a:t>
            </a:r>
            <a:r>
              <a:rPr lang="en-US" sz="2400">
                <a:solidFill>
                  <a:srgbClr val="3366FF"/>
                </a:solidFill>
              </a:rPr>
              <a:t> </a:t>
            </a:r>
            <a:r>
              <a:rPr lang="en-US" sz="2400"/>
              <a:t>points to the segment table’s location in memory</a:t>
            </a:r>
            <a:endParaRPr/>
          </a:p>
          <a:p>
            <a:pPr marL="228600" lvl="0" indent="-76200" algn="just" rtl="0">
              <a:lnSpc>
                <a:spcPct val="90000"/>
              </a:lnSpc>
              <a:spcBef>
                <a:spcPts val="1000"/>
              </a:spcBef>
              <a:spcAft>
                <a:spcPts val="0"/>
              </a:spcAft>
              <a:buClr>
                <a:schemeClr val="dk1"/>
              </a:buClr>
              <a:buSzPts val="2400"/>
              <a:buNone/>
            </a:pPr>
            <a:endParaRPr sz="2400"/>
          </a:p>
          <a:p>
            <a:pPr marL="228600" lvl="0" indent="-228600" algn="just" rtl="0">
              <a:lnSpc>
                <a:spcPct val="90000"/>
              </a:lnSpc>
              <a:spcBef>
                <a:spcPts val="1000"/>
              </a:spcBef>
              <a:spcAft>
                <a:spcPts val="0"/>
              </a:spcAft>
              <a:buClr>
                <a:srgbClr val="3366FF"/>
              </a:buClr>
              <a:buSzPts val="2400"/>
              <a:buChar char="•"/>
            </a:pPr>
            <a:r>
              <a:rPr lang="en-US" sz="2400" b="1">
                <a:solidFill>
                  <a:srgbClr val="3366FF"/>
                </a:solidFill>
              </a:rPr>
              <a:t>Segment-table length register (STLR)</a:t>
            </a:r>
            <a:r>
              <a:rPr lang="en-US" sz="2400">
                <a:solidFill>
                  <a:srgbClr val="3366FF"/>
                </a:solidFill>
              </a:rPr>
              <a:t> </a:t>
            </a:r>
            <a:r>
              <a:rPr lang="en-US" sz="2400"/>
              <a:t>indicates number of segments used by a program;</a:t>
            </a:r>
            <a:endParaRPr/>
          </a:p>
          <a:p>
            <a:pPr marL="228600" lvl="0" indent="-228600" algn="just" rtl="0">
              <a:lnSpc>
                <a:spcPct val="90000"/>
              </a:lnSpc>
              <a:spcBef>
                <a:spcPts val="1000"/>
              </a:spcBef>
              <a:spcAft>
                <a:spcPts val="0"/>
              </a:spcAft>
              <a:buClr>
                <a:schemeClr val="dk1"/>
              </a:buClr>
              <a:buSzPts val="2400"/>
              <a:buFont typeface="Arial"/>
              <a:buNone/>
            </a:pPr>
            <a:r>
              <a:rPr lang="en-US" sz="2400"/>
              <a:t>	                  segment number </a:t>
            </a:r>
            <a:r>
              <a:rPr lang="en-US" sz="2400" b="1" i="1">
                <a:solidFill>
                  <a:srgbClr val="FF0000"/>
                </a:solidFill>
              </a:rPr>
              <a:t>s</a:t>
            </a:r>
            <a:r>
              <a:rPr lang="en-US" sz="2400"/>
              <a:t> is legal if </a:t>
            </a:r>
            <a:r>
              <a:rPr lang="en-US" sz="2400" b="1" i="1">
                <a:solidFill>
                  <a:srgbClr val="FF0000"/>
                </a:solidFill>
              </a:rPr>
              <a:t>s</a:t>
            </a:r>
            <a:r>
              <a:rPr lang="en-US" sz="2400"/>
              <a:t> &lt; </a:t>
            </a:r>
            <a:r>
              <a:rPr lang="en-US" sz="2400" b="1">
                <a:solidFill>
                  <a:srgbClr val="FF0000"/>
                </a:solidFill>
              </a:rPr>
              <a:t>STLR</a:t>
            </a:r>
            <a:endParaRPr/>
          </a:p>
          <a:p>
            <a:pPr marL="228600" lvl="0" indent="-228600" algn="just" rtl="0">
              <a:lnSpc>
                <a:spcPct val="90000"/>
              </a:lnSpc>
              <a:spcBef>
                <a:spcPts val="1000"/>
              </a:spcBef>
              <a:spcAft>
                <a:spcPts val="0"/>
              </a:spcAft>
              <a:buClr>
                <a:schemeClr val="dk1"/>
              </a:buClr>
              <a:buSzPts val="2400"/>
              <a:buFont typeface="Arial"/>
              <a:buNone/>
            </a:pPr>
            <a:endParaRPr sz="2400" b="1">
              <a:solidFill>
                <a:srgbClr val="FF0000"/>
              </a:solidFill>
            </a:endParaRPr>
          </a:p>
          <a:p>
            <a:pPr marL="228600" lvl="0" indent="-228600" algn="just" rtl="0">
              <a:lnSpc>
                <a:spcPct val="90000"/>
              </a:lnSpc>
              <a:spcBef>
                <a:spcPts val="1000"/>
              </a:spcBef>
              <a:spcAft>
                <a:spcPts val="0"/>
              </a:spcAft>
              <a:buClr>
                <a:schemeClr val="dk1"/>
              </a:buClr>
              <a:buSzPts val="2400"/>
              <a:buFont typeface="Arial"/>
              <a:buNone/>
            </a:pPr>
            <a:endParaRPr sz="2400" b="1">
              <a:solidFill>
                <a:srgbClr val="FF0000"/>
              </a:solidFill>
            </a:endParaRPr>
          </a:p>
          <a:p>
            <a:pPr marL="228600" lvl="0" indent="-228600" algn="just" rtl="0">
              <a:lnSpc>
                <a:spcPct val="90000"/>
              </a:lnSpc>
              <a:spcBef>
                <a:spcPts val="1000"/>
              </a:spcBef>
              <a:spcAft>
                <a:spcPts val="0"/>
              </a:spcAft>
              <a:buClr>
                <a:schemeClr val="dk1"/>
              </a:buClr>
              <a:buSzPts val="2400"/>
              <a:buFont typeface="Arial"/>
              <a:buNone/>
            </a:pPr>
            <a:endParaRPr sz="2400" b="1">
              <a:solidFill>
                <a:srgbClr val="FF0000"/>
              </a:solidFill>
            </a:endParaRPr>
          </a:p>
        </p:txBody>
      </p:sp>
      <p:sp>
        <p:nvSpPr>
          <p:cNvPr id="1328" name="Google Shape;1328;p137"/>
          <p:cNvSpPr txBox="1">
            <a:spLocks noGrp="1"/>
          </p:cNvSpPr>
          <p:nvPr>
            <p:ph type="title"/>
          </p:nvPr>
        </p:nvSpPr>
        <p:spPr>
          <a:xfrm>
            <a:off x="1037168" y="293297"/>
            <a:ext cx="10545233"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Segmentation Architecture (Cont.)</a:t>
            </a:r>
            <a:endParaRPr/>
          </a:p>
        </p:txBody>
      </p:sp>
      <p:sp>
        <p:nvSpPr>
          <p:cNvPr id="2" name="Date Placeholder 1">
            <a:extLst>
              <a:ext uri="{FF2B5EF4-FFF2-40B4-BE49-F238E27FC236}">
                <a16:creationId xmlns:a16="http://schemas.microsoft.com/office/drawing/2014/main" id="{445E7D3E-233A-0518-3D18-D1A7FC0D0076}"/>
              </a:ext>
            </a:extLst>
          </p:cNvPr>
          <p:cNvSpPr>
            <a:spLocks noGrp="1"/>
          </p:cNvSpPr>
          <p:nvPr>
            <p:ph type="dt" idx="10"/>
          </p:nvPr>
        </p:nvSpPr>
        <p:spPr/>
        <p:txBody>
          <a:bodyPr/>
          <a:lstStyle/>
          <a:p>
            <a:fld id="{3D0B21D4-2BE5-4886-9A4B-5E9E351E3E50}" type="datetime1">
              <a:rPr lang="en-US" smtClean="0"/>
              <a:t>5/9/2022</a:t>
            </a:fld>
            <a:endParaRPr lang="en-US"/>
          </a:p>
        </p:txBody>
      </p:sp>
      <p:sp>
        <p:nvSpPr>
          <p:cNvPr id="3" name="Footer Placeholder 2">
            <a:extLst>
              <a:ext uri="{FF2B5EF4-FFF2-40B4-BE49-F238E27FC236}">
                <a16:creationId xmlns:a16="http://schemas.microsoft.com/office/drawing/2014/main" id="{56AC86A1-A6EA-5BE1-492E-AB6A3DCD731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C0C87987-219D-81ED-300D-631DD1491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38"/>
          <p:cNvSpPr txBox="1">
            <a:spLocks noGrp="1"/>
          </p:cNvSpPr>
          <p:nvPr>
            <p:ph type="body" idx="1"/>
          </p:nvPr>
        </p:nvSpPr>
        <p:spPr>
          <a:xfrm>
            <a:off x="375139" y="1668488"/>
            <a:ext cx="11479236" cy="446881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Protection</a:t>
            </a:r>
            <a:endParaRPr/>
          </a:p>
          <a:p>
            <a:pPr marL="685800" lvl="1"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With each entry in segment table associate:</a:t>
            </a:r>
            <a:endParaRPr/>
          </a:p>
          <a:p>
            <a:pPr marL="1143000" lvl="2"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validation bit = 0 ⇒ illegal segment</a:t>
            </a:r>
            <a:endParaRPr/>
          </a:p>
          <a:p>
            <a:pPr marL="1143000" lvl="2"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read/write/execute privileges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Protection bits associated with segments with code sharing occurs at segment level</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Since segments varies in length, memory allocation is a dynamic</a:t>
            </a:r>
            <a:endParaRPr/>
          </a:p>
          <a:p>
            <a:pPr marL="0" lvl="0" indent="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1335" name="Google Shape;1335;p138"/>
          <p:cNvSpPr txBox="1">
            <a:spLocks noGrp="1"/>
          </p:cNvSpPr>
          <p:nvPr>
            <p:ph type="title"/>
          </p:nvPr>
        </p:nvSpPr>
        <p:spPr>
          <a:xfrm>
            <a:off x="1176216" y="323558"/>
            <a:ext cx="10439400" cy="10691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Segmentation Architecture (Cont.)</a:t>
            </a:r>
            <a:endParaRPr/>
          </a:p>
        </p:txBody>
      </p:sp>
      <p:sp>
        <p:nvSpPr>
          <p:cNvPr id="2" name="Date Placeholder 1">
            <a:extLst>
              <a:ext uri="{FF2B5EF4-FFF2-40B4-BE49-F238E27FC236}">
                <a16:creationId xmlns:a16="http://schemas.microsoft.com/office/drawing/2014/main" id="{1D330B3A-183E-61DA-7F86-5C22E7C7733D}"/>
              </a:ext>
            </a:extLst>
          </p:cNvPr>
          <p:cNvSpPr>
            <a:spLocks noGrp="1"/>
          </p:cNvSpPr>
          <p:nvPr>
            <p:ph type="dt" idx="10"/>
          </p:nvPr>
        </p:nvSpPr>
        <p:spPr/>
        <p:txBody>
          <a:bodyPr/>
          <a:lstStyle/>
          <a:p>
            <a:fld id="{AA6C8E0A-0D98-4AF2-BD5B-A10736F40A3F}" type="datetime1">
              <a:rPr lang="en-US" smtClean="0"/>
              <a:t>5/9/2022</a:t>
            </a:fld>
            <a:endParaRPr lang="en-US"/>
          </a:p>
        </p:txBody>
      </p:sp>
      <p:sp>
        <p:nvSpPr>
          <p:cNvPr id="3" name="Footer Placeholder 2">
            <a:extLst>
              <a:ext uri="{FF2B5EF4-FFF2-40B4-BE49-F238E27FC236}">
                <a16:creationId xmlns:a16="http://schemas.microsoft.com/office/drawing/2014/main" id="{3EC96CD8-0563-0D0F-DA04-D0E4969435BB}"/>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20DA44C2-3A10-38A0-F4AD-14ED3032FA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138</a:t>
            </a:fld>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139"/>
          <p:cNvSpPr txBox="1">
            <a:spLocks noGrp="1"/>
          </p:cNvSpPr>
          <p:nvPr>
            <p:ph type="title"/>
          </p:nvPr>
        </p:nvSpPr>
        <p:spPr>
          <a:xfrm>
            <a:off x="609600" y="166688"/>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Segmentation Hardware</a:t>
            </a:r>
            <a:endParaRPr/>
          </a:p>
        </p:txBody>
      </p:sp>
      <p:pic>
        <p:nvPicPr>
          <p:cNvPr id="1342" name="Google Shape;1342;p139" descr="8"/>
          <p:cNvPicPr preferRelativeResize="0"/>
          <p:nvPr/>
        </p:nvPicPr>
        <p:blipFill rotWithShape="1">
          <a:blip r:embed="rId3">
            <a:alphaModFix/>
          </a:blip>
          <a:srcRect/>
          <a:stretch/>
        </p:blipFill>
        <p:spPr>
          <a:xfrm>
            <a:off x="1263392" y="1254125"/>
            <a:ext cx="9233159" cy="4859292"/>
          </a:xfrm>
          <a:prstGeom prst="rect">
            <a:avLst/>
          </a:prstGeom>
          <a:noFill/>
          <a:ln>
            <a:noFill/>
          </a:ln>
        </p:spPr>
      </p:pic>
      <p:sp>
        <p:nvSpPr>
          <p:cNvPr id="2" name="Date Placeholder 1">
            <a:extLst>
              <a:ext uri="{FF2B5EF4-FFF2-40B4-BE49-F238E27FC236}">
                <a16:creationId xmlns:a16="http://schemas.microsoft.com/office/drawing/2014/main" id="{03B8E613-172A-F0E3-D1F2-01DBE7A84BDE}"/>
              </a:ext>
            </a:extLst>
          </p:cNvPr>
          <p:cNvSpPr>
            <a:spLocks noGrp="1"/>
          </p:cNvSpPr>
          <p:nvPr>
            <p:ph type="dt" idx="10"/>
          </p:nvPr>
        </p:nvSpPr>
        <p:spPr/>
        <p:txBody>
          <a:bodyPr/>
          <a:lstStyle/>
          <a:p>
            <a:fld id="{AACD54F6-7917-4BF0-B95C-C5928820F746}" type="datetime1">
              <a:rPr lang="en-US" smtClean="0"/>
              <a:t>5/9/2022</a:t>
            </a:fld>
            <a:endParaRPr lang="en-US"/>
          </a:p>
        </p:txBody>
      </p:sp>
      <p:sp>
        <p:nvSpPr>
          <p:cNvPr id="3" name="Footer Placeholder 2">
            <a:extLst>
              <a:ext uri="{FF2B5EF4-FFF2-40B4-BE49-F238E27FC236}">
                <a16:creationId xmlns:a16="http://schemas.microsoft.com/office/drawing/2014/main" id="{6F830902-8CD3-E107-8F65-8BB285D01450}"/>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892437DE-DADA-54D0-F83C-6A158A46B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139</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Program Execution</a:t>
            </a:r>
            <a:endParaRPr/>
          </a:p>
        </p:txBody>
      </p:sp>
      <p:sp>
        <p:nvSpPr>
          <p:cNvPr id="250" name="Google Shape;25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619C4E5-E0AA-4F1D-A2B1-BAEB84335210}" type="datetime1">
              <a:rPr lang="en-US" smtClean="0"/>
              <a:t>5/9/2022</a:t>
            </a:fld>
            <a:endParaRPr/>
          </a:p>
        </p:txBody>
      </p:sp>
      <p:sp>
        <p:nvSpPr>
          <p:cNvPr id="251" name="Google Shape;25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52" name="Google Shape;25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53" name="Google Shape;253;p14"/>
          <p:cNvPicPr preferRelativeResize="0"/>
          <p:nvPr/>
        </p:nvPicPr>
        <p:blipFill rotWithShape="1">
          <a:blip r:embed="rId3">
            <a:alphaModFix/>
          </a:blip>
          <a:srcRect/>
          <a:stretch/>
        </p:blipFill>
        <p:spPr>
          <a:xfrm>
            <a:off x="4038600" y="1669692"/>
            <a:ext cx="3482662" cy="429891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40"/>
          <p:cNvSpPr txBox="1">
            <a:spLocks noGrp="1"/>
          </p:cNvSpPr>
          <p:nvPr>
            <p:ph type="title"/>
          </p:nvPr>
        </p:nvSpPr>
        <p:spPr>
          <a:xfrm>
            <a:off x="838200" y="-87712"/>
            <a:ext cx="10230394" cy="89761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Segmentation Example</a:t>
            </a:r>
            <a:endParaRPr/>
          </a:p>
        </p:txBody>
      </p:sp>
      <p:sp>
        <p:nvSpPr>
          <p:cNvPr id="1348" name="Google Shape;1348;p1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63F0CED-0FB4-4984-9574-1F5333562F0F}" type="datetime1">
              <a:rPr lang="en-US" smtClean="0">
                <a:latin typeface="Times New Roman"/>
                <a:cs typeface="Times New Roman"/>
                <a:sym typeface="Times New Roman"/>
              </a:rPr>
              <a:t>5/9/2022</a:t>
            </a:fld>
            <a:endParaRPr>
              <a:latin typeface="Times New Roman"/>
              <a:ea typeface="Times New Roman"/>
              <a:cs typeface="Times New Roman"/>
              <a:sym typeface="Times New Roman"/>
            </a:endParaRPr>
          </a:p>
        </p:txBody>
      </p:sp>
      <p:sp>
        <p:nvSpPr>
          <p:cNvPr id="1349" name="Google Shape;1349;p1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18CSC205J Operating Systems- Memory Management</a:t>
            </a:r>
            <a:endParaRPr>
              <a:latin typeface="Times New Roman"/>
              <a:ea typeface="Times New Roman"/>
              <a:cs typeface="Times New Roman"/>
              <a:sym typeface="Times New Roman"/>
            </a:endParaRPr>
          </a:p>
        </p:txBody>
      </p:sp>
      <p:sp>
        <p:nvSpPr>
          <p:cNvPr id="1350" name="Google Shape;1350;p1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140</a:t>
            </a:fld>
            <a:endParaRPr>
              <a:latin typeface="Times New Roman"/>
              <a:ea typeface="Times New Roman"/>
              <a:cs typeface="Times New Roman"/>
              <a:sym typeface="Times New Roman"/>
            </a:endParaRPr>
          </a:p>
        </p:txBody>
      </p:sp>
      <p:pic>
        <p:nvPicPr>
          <p:cNvPr id="1351" name="Google Shape;1351;p140"/>
          <p:cNvPicPr preferRelativeResize="0"/>
          <p:nvPr/>
        </p:nvPicPr>
        <p:blipFill rotWithShape="1">
          <a:blip r:embed="rId3">
            <a:alphaModFix/>
          </a:blip>
          <a:srcRect/>
          <a:stretch/>
        </p:blipFill>
        <p:spPr>
          <a:xfrm>
            <a:off x="6609806" y="1105989"/>
            <a:ext cx="5190317" cy="5094513"/>
          </a:xfrm>
          <a:prstGeom prst="rect">
            <a:avLst/>
          </a:prstGeom>
          <a:noFill/>
          <a:ln>
            <a:noFill/>
          </a:ln>
        </p:spPr>
      </p:pic>
      <p:sp>
        <p:nvSpPr>
          <p:cNvPr id="1352" name="Google Shape;1352;p140"/>
          <p:cNvSpPr/>
          <p:nvPr/>
        </p:nvSpPr>
        <p:spPr>
          <a:xfrm>
            <a:off x="296090" y="849441"/>
            <a:ext cx="6130835" cy="246323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7000"/>
              </a:lnSpc>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There are Five Segments numbered from 0 through 4. </a:t>
            </a:r>
            <a:endParaRPr sz="1800">
              <a:solidFill>
                <a:schemeClr val="dk1"/>
              </a:solidFill>
              <a:latin typeface="Times New Roman"/>
              <a:ea typeface="Times New Roman"/>
              <a:cs typeface="Times New Roman"/>
              <a:sym typeface="Times New Roman"/>
            </a:endParaRPr>
          </a:p>
          <a:p>
            <a:pPr marL="285750" marR="0" lvl="0" indent="-171450" algn="just" rtl="0">
              <a:lnSpc>
                <a:spcPct val="107000"/>
              </a:lnSpc>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285750" algn="just" rtl="0">
              <a:lnSpc>
                <a:spcPct val="107000"/>
              </a:lnSpc>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The segments are stored in physical memory as shown in the diagram. </a:t>
            </a:r>
            <a:endParaRPr sz="1800">
              <a:solidFill>
                <a:schemeClr val="dk1"/>
              </a:solidFill>
              <a:latin typeface="Times New Roman"/>
              <a:ea typeface="Times New Roman"/>
              <a:cs typeface="Times New Roman"/>
              <a:sym typeface="Times New Roman"/>
            </a:endParaRPr>
          </a:p>
          <a:p>
            <a:pPr marL="285750" marR="0" lvl="0" indent="-171450" algn="just" rtl="0">
              <a:lnSpc>
                <a:spcPct val="107000"/>
              </a:lnSpc>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285750" algn="just" rtl="0">
              <a:lnSpc>
                <a:spcPct val="107000"/>
              </a:lnSpc>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The segment table has a separate entry for each segment, giving the beginning address of the segment in physical memory (or base) and the length of that segment (or limit). </a:t>
            </a:r>
            <a:endParaRPr sz="1800">
              <a:solidFill>
                <a:schemeClr val="dk1"/>
              </a:solidFill>
              <a:latin typeface="Times New Roman"/>
              <a:ea typeface="Times New Roman"/>
              <a:cs typeface="Times New Roman"/>
              <a:sym typeface="Times New Roman"/>
            </a:endParaRPr>
          </a:p>
        </p:txBody>
      </p:sp>
      <p:sp>
        <p:nvSpPr>
          <p:cNvPr id="1353" name="Google Shape;1353;p140"/>
          <p:cNvSpPr/>
          <p:nvPr/>
        </p:nvSpPr>
        <p:spPr>
          <a:xfrm>
            <a:off x="426458" y="3471356"/>
            <a:ext cx="6401068" cy="301723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800">
                <a:solidFill>
                  <a:srgbClr val="231F20"/>
                </a:solidFill>
                <a:latin typeface="Times New Roman"/>
                <a:ea typeface="Times New Roman"/>
                <a:cs typeface="Times New Roman"/>
                <a:sym typeface="Times New Roman"/>
              </a:rPr>
              <a:t>For example, segment 2 is 400 bytes long and begins at location 4300. </a:t>
            </a:r>
            <a:endParaRPr sz="1800">
              <a:solidFill>
                <a:schemeClr val="dk1"/>
              </a:solidFill>
              <a:latin typeface="Times New Roman"/>
              <a:ea typeface="Times New Roman"/>
              <a:cs typeface="Times New Roman"/>
              <a:sym typeface="Times New Roman"/>
            </a:endParaRPr>
          </a:p>
          <a:p>
            <a:pPr marL="0" marR="0" lvl="0" indent="0" algn="just" rtl="0">
              <a:lnSpc>
                <a:spcPct val="107000"/>
              </a:lnSpc>
              <a:spcBef>
                <a:spcPts val="0"/>
              </a:spcBef>
              <a:spcAft>
                <a:spcPts val="0"/>
              </a:spcAft>
              <a:buNone/>
            </a:pPr>
            <a:r>
              <a:rPr lang="en-US" sz="1800">
                <a:solidFill>
                  <a:srgbClr val="231F20"/>
                </a:solidFill>
                <a:latin typeface="Times New Roman"/>
                <a:ea typeface="Times New Roman"/>
                <a:cs typeface="Times New Roman"/>
                <a:sym typeface="Times New Roman"/>
              </a:rPr>
              <a:t>A reference to byte 53 of segment 2 is mapped onto location      4300 + 53 = 4353. </a:t>
            </a:r>
            <a:endParaRPr sz="1800">
              <a:solidFill>
                <a:schemeClr val="dk1"/>
              </a:solidFill>
              <a:latin typeface="Times New Roman"/>
              <a:ea typeface="Times New Roman"/>
              <a:cs typeface="Times New Roman"/>
              <a:sym typeface="Times New Roman"/>
            </a:endParaRPr>
          </a:p>
          <a:p>
            <a:pPr marL="0" marR="0" lvl="0" indent="0" algn="just" rtl="0">
              <a:lnSpc>
                <a:spcPct val="107000"/>
              </a:lnSpc>
              <a:spcBef>
                <a:spcPts val="0"/>
              </a:spcBef>
              <a:spcAft>
                <a:spcPts val="0"/>
              </a:spcAft>
              <a:buNone/>
            </a:pPr>
            <a:r>
              <a:rPr lang="en-US" sz="1800">
                <a:solidFill>
                  <a:srgbClr val="231F20"/>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marL="0" marR="0" lvl="0" indent="0" algn="just" rtl="0">
              <a:lnSpc>
                <a:spcPct val="107000"/>
              </a:lnSpc>
              <a:spcBef>
                <a:spcPts val="0"/>
              </a:spcBef>
              <a:spcAft>
                <a:spcPts val="0"/>
              </a:spcAft>
              <a:buNone/>
            </a:pPr>
            <a:r>
              <a:rPr lang="en-US" sz="1800">
                <a:solidFill>
                  <a:srgbClr val="231F20"/>
                </a:solidFill>
                <a:latin typeface="Times New Roman"/>
                <a:ea typeface="Times New Roman"/>
                <a:cs typeface="Times New Roman"/>
                <a:sym typeface="Times New Roman"/>
              </a:rPr>
              <a:t>A reference to segment 3, byte 852, is mapped to 3200 (the base of segment 3) + 852 = 4052. </a:t>
            </a:r>
            <a:endParaRPr sz="1800">
              <a:solidFill>
                <a:schemeClr val="dk1"/>
              </a:solidFill>
              <a:latin typeface="Times New Roman"/>
              <a:ea typeface="Times New Roman"/>
              <a:cs typeface="Times New Roman"/>
              <a:sym typeface="Times New Roman"/>
            </a:endParaRPr>
          </a:p>
          <a:p>
            <a:pPr marL="0" marR="0" lvl="0" indent="0" algn="just" rtl="0">
              <a:lnSpc>
                <a:spcPct val="107000"/>
              </a:lnSpc>
              <a:spcBef>
                <a:spcPts val="0"/>
              </a:spcBef>
              <a:spcAft>
                <a:spcPts val="0"/>
              </a:spcAft>
              <a:buNone/>
            </a:pPr>
            <a:r>
              <a:rPr lang="en-US" sz="1800">
                <a:solidFill>
                  <a:srgbClr val="231F20"/>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solidFill>
                  <a:srgbClr val="231F20"/>
                </a:solidFill>
                <a:latin typeface="Times New Roman"/>
                <a:ea typeface="Times New Roman"/>
                <a:cs typeface="Times New Roman"/>
                <a:sym typeface="Times New Roman"/>
              </a:rPr>
              <a:t>A reference to byte 1222 of segment 0 would result in a </a:t>
            </a:r>
            <a:r>
              <a:rPr lang="en-US" sz="1800" b="1">
                <a:solidFill>
                  <a:srgbClr val="C00000"/>
                </a:solidFill>
                <a:latin typeface="Times New Roman"/>
                <a:ea typeface="Times New Roman"/>
                <a:cs typeface="Times New Roman"/>
                <a:sym typeface="Times New Roman"/>
              </a:rPr>
              <a:t>trap</a:t>
            </a:r>
            <a:r>
              <a:rPr lang="en-US" sz="1800">
                <a:solidFill>
                  <a:srgbClr val="231F20"/>
                </a:solidFill>
                <a:latin typeface="Times New Roman"/>
                <a:ea typeface="Times New Roman"/>
                <a:cs typeface="Times New Roman"/>
                <a:sym typeface="Times New Roman"/>
              </a:rPr>
              <a:t> to the operating system, as this segment is only 1,000 bytes long.</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Paged Segmentation</a:t>
            </a:r>
            <a:endParaRPr/>
          </a:p>
        </p:txBody>
      </p:sp>
      <p:sp>
        <p:nvSpPr>
          <p:cNvPr id="1359" name="Google Shape;1359;p1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Paging + Segmentation</a:t>
            </a:r>
            <a:endParaRPr/>
          </a:p>
          <a:p>
            <a:pPr marL="228600" lvl="0" indent="-228600" algn="just" rtl="0">
              <a:lnSpc>
                <a:spcPct val="90000"/>
              </a:lnSpc>
              <a:spcBef>
                <a:spcPts val="1000"/>
              </a:spcBef>
              <a:spcAft>
                <a:spcPts val="0"/>
              </a:spcAft>
              <a:buClr>
                <a:schemeClr val="dk1"/>
              </a:buClr>
              <a:buSzPts val="2800"/>
              <a:buChar char="•"/>
            </a:pPr>
            <a:r>
              <a:rPr lang="en-US"/>
              <a:t>Takes advantage of both paging and segmentation</a:t>
            </a:r>
            <a:endParaRPr/>
          </a:p>
          <a:p>
            <a:pPr marL="228600" lvl="0" indent="-228600" algn="just" rtl="0">
              <a:lnSpc>
                <a:spcPct val="90000"/>
              </a:lnSpc>
              <a:spcBef>
                <a:spcPts val="1000"/>
              </a:spcBef>
              <a:spcAft>
                <a:spcPts val="0"/>
              </a:spcAft>
              <a:buClr>
                <a:schemeClr val="dk1"/>
              </a:buClr>
              <a:buSzPts val="2800"/>
              <a:buChar char="•"/>
            </a:pPr>
            <a:r>
              <a:rPr lang="en-US"/>
              <a:t>Implementation: Treat each segment independently. Each segment has a page table</a:t>
            </a:r>
            <a:endParaRPr/>
          </a:p>
          <a:p>
            <a:pPr marL="228600" lvl="0" indent="-228600" algn="just" rtl="0">
              <a:lnSpc>
                <a:spcPct val="90000"/>
              </a:lnSpc>
              <a:spcBef>
                <a:spcPts val="1000"/>
              </a:spcBef>
              <a:spcAft>
                <a:spcPts val="0"/>
              </a:spcAft>
              <a:buClr>
                <a:schemeClr val="dk1"/>
              </a:buClr>
              <a:buSzPts val="2800"/>
              <a:buChar char="•"/>
            </a:pPr>
            <a:r>
              <a:rPr lang="en-US"/>
              <a:t>Logical address now consists of 3 parts:</a:t>
            </a:r>
            <a:endParaRPr/>
          </a:p>
          <a:p>
            <a:pPr marL="685800" lvl="1" indent="-228600" algn="just" rtl="0">
              <a:lnSpc>
                <a:spcPct val="90000"/>
              </a:lnSpc>
              <a:spcBef>
                <a:spcPts val="500"/>
              </a:spcBef>
              <a:spcAft>
                <a:spcPts val="0"/>
              </a:spcAft>
              <a:buClr>
                <a:schemeClr val="dk1"/>
              </a:buClr>
              <a:buSzPts val="2800"/>
              <a:buChar char="•"/>
            </a:pPr>
            <a:r>
              <a:rPr lang="en-US"/>
              <a:t>Segment number</a:t>
            </a:r>
            <a:endParaRPr/>
          </a:p>
          <a:p>
            <a:pPr marL="685800" lvl="1" indent="-228600" algn="just" rtl="0">
              <a:lnSpc>
                <a:spcPct val="90000"/>
              </a:lnSpc>
              <a:spcBef>
                <a:spcPts val="500"/>
              </a:spcBef>
              <a:spcAft>
                <a:spcPts val="0"/>
              </a:spcAft>
              <a:buClr>
                <a:schemeClr val="dk1"/>
              </a:buClr>
              <a:buSzPts val="2800"/>
              <a:buChar char="•"/>
            </a:pPr>
            <a:r>
              <a:rPr lang="en-US"/>
              <a:t>Page number</a:t>
            </a:r>
            <a:endParaRPr/>
          </a:p>
          <a:p>
            <a:pPr marL="685800" lvl="1" indent="-228600" algn="just" rtl="0">
              <a:lnSpc>
                <a:spcPct val="90000"/>
              </a:lnSpc>
              <a:spcBef>
                <a:spcPts val="500"/>
              </a:spcBef>
              <a:spcAft>
                <a:spcPts val="0"/>
              </a:spcAft>
              <a:buClr>
                <a:schemeClr val="dk1"/>
              </a:buClr>
              <a:buSzPts val="2800"/>
              <a:buChar char="•"/>
            </a:pPr>
            <a:r>
              <a:rPr lang="en-US"/>
              <a:t>Offset</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6B0C96DB-1E78-ED2F-40D1-1D27DD5B1877}"/>
              </a:ext>
            </a:extLst>
          </p:cNvPr>
          <p:cNvSpPr>
            <a:spLocks noGrp="1"/>
          </p:cNvSpPr>
          <p:nvPr>
            <p:ph type="dt" idx="10"/>
          </p:nvPr>
        </p:nvSpPr>
        <p:spPr/>
        <p:txBody>
          <a:bodyPr/>
          <a:lstStyle/>
          <a:p>
            <a:fld id="{6B9EF6E3-9615-4BF8-86DA-9AD75D4B524F}" type="datetime1">
              <a:rPr lang="en-US" smtClean="0"/>
              <a:t>5/9/2022</a:t>
            </a:fld>
            <a:endParaRPr lang="en-US"/>
          </a:p>
        </p:txBody>
      </p:sp>
      <p:sp>
        <p:nvSpPr>
          <p:cNvPr id="3" name="Footer Placeholder 2">
            <a:extLst>
              <a:ext uri="{FF2B5EF4-FFF2-40B4-BE49-F238E27FC236}">
                <a16:creationId xmlns:a16="http://schemas.microsoft.com/office/drawing/2014/main" id="{971C87B3-20B7-37FE-B785-43FDEFB9F8BE}"/>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F506249A-8FFE-ED44-F4B2-D62538B19F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141</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Paged Segmentation Implementation</a:t>
            </a:r>
            <a:endParaRPr/>
          </a:p>
        </p:txBody>
      </p:sp>
      <p:sp>
        <p:nvSpPr>
          <p:cNvPr id="1365" name="Google Shape;1365;p1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Segment table has base address for page table</a:t>
            </a:r>
            <a:endParaRPr/>
          </a:p>
          <a:p>
            <a:pPr marL="228600" lvl="0" indent="-228600" algn="just" rtl="0">
              <a:lnSpc>
                <a:spcPct val="90000"/>
              </a:lnSpc>
              <a:spcBef>
                <a:spcPts val="1000"/>
              </a:spcBef>
              <a:spcAft>
                <a:spcPts val="0"/>
              </a:spcAft>
              <a:buClr>
                <a:schemeClr val="dk1"/>
              </a:buClr>
              <a:buSzPts val="2800"/>
              <a:buChar char="•"/>
            </a:pPr>
            <a:r>
              <a:rPr lang="en-US"/>
              <a:t>Look up &lt;page number, offset&gt; in page table</a:t>
            </a:r>
            <a:endParaRPr/>
          </a:p>
          <a:p>
            <a:pPr marL="228600" lvl="0" indent="-228600" algn="just" rtl="0">
              <a:lnSpc>
                <a:spcPct val="90000"/>
              </a:lnSpc>
              <a:spcBef>
                <a:spcPts val="1000"/>
              </a:spcBef>
              <a:spcAft>
                <a:spcPts val="0"/>
              </a:spcAft>
              <a:buClr>
                <a:schemeClr val="dk1"/>
              </a:buClr>
              <a:buSzPts val="2800"/>
              <a:buChar char="•"/>
            </a:pPr>
            <a:r>
              <a:rPr lang="en-US"/>
              <a:t>Get physical address in return</a:t>
            </a:r>
            <a:endParaRPr/>
          </a:p>
          <a:p>
            <a:pPr marL="228600" lvl="0" indent="-228600" algn="just" rtl="0">
              <a:lnSpc>
                <a:spcPct val="90000"/>
              </a:lnSpc>
              <a:spcBef>
                <a:spcPts val="1000"/>
              </a:spcBef>
              <a:spcAft>
                <a:spcPts val="0"/>
              </a:spcAft>
              <a:buClr>
                <a:schemeClr val="dk1"/>
              </a:buClr>
              <a:buSzPts val="2800"/>
              <a:buChar char="•"/>
            </a:pPr>
            <a:r>
              <a:rPr lang="en-US"/>
              <a:t>Examples: MULTICS and Intel 386</a:t>
            </a:r>
            <a:endParaRPr/>
          </a:p>
        </p:txBody>
      </p:sp>
      <p:sp>
        <p:nvSpPr>
          <p:cNvPr id="2" name="Date Placeholder 1">
            <a:extLst>
              <a:ext uri="{FF2B5EF4-FFF2-40B4-BE49-F238E27FC236}">
                <a16:creationId xmlns:a16="http://schemas.microsoft.com/office/drawing/2014/main" id="{43D33E65-F6DE-DE68-1F51-B0BA942EC10D}"/>
              </a:ext>
            </a:extLst>
          </p:cNvPr>
          <p:cNvSpPr>
            <a:spLocks noGrp="1"/>
          </p:cNvSpPr>
          <p:nvPr>
            <p:ph type="dt" idx="10"/>
          </p:nvPr>
        </p:nvSpPr>
        <p:spPr/>
        <p:txBody>
          <a:bodyPr/>
          <a:lstStyle/>
          <a:p>
            <a:fld id="{7B589C14-B0F2-4D19-87AC-6139F32242D6}" type="datetime1">
              <a:rPr lang="en-US" smtClean="0"/>
              <a:t>5/9/2022</a:t>
            </a:fld>
            <a:endParaRPr lang="en-US"/>
          </a:p>
        </p:txBody>
      </p:sp>
      <p:sp>
        <p:nvSpPr>
          <p:cNvPr id="3" name="Footer Placeholder 2">
            <a:extLst>
              <a:ext uri="{FF2B5EF4-FFF2-40B4-BE49-F238E27FC236}">
                <a16:creationId xmlns:a16="http://schemas.microsoft.com/office/drawing/2014/main" id="{6821F065-F782-0442-CB0B-92EA79024D19}"/>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5A9079C-D1E0-AA5E-EB59-524BEE1EB1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142</a:t>
            </a:fld>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1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Combined Paging and Segmentation Scheme</a:t>
            </a:r>
            <a:endParaRPr/>
          </a:p>
        </p:txBody>
      </p:sp>
      <p:sp>
        <p:nvSpPr>
          <p:cNvPr id="1371" name="Google Shape;1371;p1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a combined paging/segmentation system, a user’s address is broken up into a number of segments. </a:t>
            </a:r>
            <a:endParaRPr/>
          </a:p>
          <a:p>
            <a:pPr marL="228600" lvl="0" indent="-228600" algn="just" rtl="0">
              <a:lnSpc>
                <a:spcPct val="90000"/>
              </a:lnSpc>
              <a:spcBef>
                <a:spcPts val="1000"/>
              </a:spcBef>
              <a:spcAft>
                <a:spcPts val="0"/>
              </a:spcAft>
              <a:buClr>
                <a:schemeClr val="dk1"/>
              </a:buClr>
              <a:buSzPts val="2800"/>
              <a:buChar char="•"/>
            </a:pPr>
            <a:r>
              <a:rPr lang="en-US"/>
              <a:t>Each segment is broken up into a number of fixed-sized pages which are equal in length to the main memory frame</a:t>
            </a:r>
            <a:endParaRPr/>
          </a:p>
        </p:txBody>
      </p:sp>
      <p:sp>
        <p:nvSpPr>
          <p:cNvPr id="2" name="Date Placeholder 1">
            <a:extLst>
              <a:ext uri="{FF2B5EF4-FFF2-40B4-BE49-F238E27FC236}">
                <a16:creationId xmlns:a16="http://schemas.microsoft.com/office/drawing/2014/main" id="{F90E7BBF-6C13-AE5A-1739-ECCE3417FDC4}"/>
              </a:ext>
            </a:extLst>
          </p:cNvPr>
          <p:cNvSpPr>
            <a:spLocks noGrp="1"/>
          </p:cNvSpPr>
          <p:nvPr>
            <p:ph type="dt" idx="10"/>
          </p:nvPr>
        </p:nvSpPr>
        <p:spPr/>
        <p:txBody>
          <a:bodyPr/>
          <a:lstStyle/>
          <a:p>
            <a:fld id="{5B689B70-EBB3-4C7A-8ACF-71FE6EF9F359}" type="datetime1">
              <a:rPr lang="en-US" smtClean="0"/>
              <a:t>5/9/2022</a:t>
            </a:fld>
            <a:endParaRPr lang="en-US"/>
          </a:p>
        </p:txBody>
      </p:sp>
      <p:sp>
        <p:nvSpPr>
          <p:cNvPr id="3" name="Footer Placeholder 2">
            <a:extLst>
              <a:ext uri="{FF2B5EF4-FFF2-40B4-BE49-F238E27FC236}">
                <a16:creationId xmlns:a16="http://schemas.microsoft.com/office/drawing/2014/main" id="{1A2300C6-6A81-302A-813F-75FB081993B8}"/>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0439D13-976A-F99E-9A1F-2A1ED980DF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143</a:t>
            </a:fld>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1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Address Translation</a:t>
            </a:r>
            <a:endParaRPr/>
          </a:p>
        </p:txBody>
      </p:sp>
      <p:sp>
        <p:nvSpPr>
          <p:cNvPr id="1377" name="Google Shape;1377;p1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chemeClr val="dk1"/>
              </a:buClr>
              <a:buSzPts val="2800"/>
              <a:buNone/>
            </a:pPr>
            <a:endParaRPr/>
          </a:p>
        </p:txBody>
      </p:sp>
      <p:pic>
        <p:nvPicPr>
          <p:cNvPr id="1378" name="Google Shape;1378;p144"/>
          <p:cNvPicPr preferRelativeResize="0"/>
          <p:nvPr/>
        </p:nvPicPr>
        <p:blipFill rotWithShape="1">
          <a:blip r:embed="rId3">
            <a:alphaModFix/>
          </a:blip>
          <a:srcRect/>
          <a:stretch/>
        </p:blipFill>
        <p:spPr>
          <a:xfrm>
            <a:off x="1832211" y="1825625"/>
            <a:ext cx="8035119" cy="4583864"/>
          </a:xfrm>
          <a:prstGeom prst="rect">
            <a:avLst/>
          </a:prstGeom>
          <a:noFill/>
          <a:ln>
            <a:noFill/>
          </a:ln>
        </p:spPr>
      </p:pic>
      <p:sp>
        <p:nvSpPr>
          <p:cNvPr id="2" name="Date Placeholder 1">
            <a:extLst>
              <a:ext uri="{FF2B5EF4-FFF2-40B4-BE49-F238E27FC236}">
                <a16:creationId xmlns:a16="http://schemas.microsoft.com/office/drawing/2014/main" id="{F8B815B3-10BF-1747-858C-5A5830DF1F45}"/>
              </a:ext>
            </a:extLst>
          </p:cNvPr>
          <p:cNvSpPr>
            <a:spLocks noGrp="1"/>
          </p:cNvSpPr>
          <p:nvPr>
            <p:ph type="dt" idx="10"/>
          </p:nvPr>
        </p:nvSpPr>
        <p:spPr/>
        <p:txBody>
          <a:bodyPr/>
          <a:lstStyle/>
          <a:p>
            <a:fld id="{7849A64B-47EC-4F09-A612-89DBA3B0497A}" type="datetime1">
              <a:rPr lang="en-US" smtClean="0"/>
              <a:t>5/9/2022</a:t>
            </a:fld>
            <a:endParaRPr lang="en-US"/>
          </a:p>
        </p:txBody>
      </p:sp>
      <p:sp>
        <p:nvSpPr>
          <p:cNvPr id="3" name="Footer Placeholder 2">
            <a:extLst>
              <a:ext uri="{FF2B5EF4-FFF2-40B4-BE49-F238E27FC236}">
                <a16:creationId xmlns:a16="http://schemas.microsoft.com/office/drawing/2014/main" id="{F05DD13A-DA10-3E68-E44B-2F2FBC7B4C9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2C581DF-EC1E-CA78-4C53-383F1FDBC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144</a:t>
            </a:fld>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Advantages of Combined Scheme</a:t>
            </a:r>
            <a:endParaRPr/>
          </a:p>
        </p:txBody>
      </p:sp>
      <p:sp>
        <p:nvSpPr>
          <p:cNvPr id="1384" name="Google Shape;1384;p145"/>
          <p:cNvSpPr txBox="1">
            <a:spLocks noGrp="1"/>
          </p:cNvSpPr>
          <p:nvPr>
            <p:ph type="body" idx="1"/>
          </p:nvPr>
        </p:nvSpPr>
        <p:spPr>
          <a:xfrm>
            <a:off x="838199" y="1825624"/>
            <a:ext cx="10776045" cy="4779891"/>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Reduces memory usage as opposed to pure paging</a:t>
            </a:r>
            <a:endParaRPr/>
          </a:p>
          <a:p>
            <a:pPr marL="685800" lvl="1" indent="-228600" algn="just" rtl="0">
              <a:lnSpc>
                <a:spcPct val="90000"/>
              </a:lnSpc>
              <a:spcBef>
                <a:spcPts val="500"/>
              </a:spcBef>
              <a:spcAft>
                <a:spcPts val="0"/>
              </a:spcAft>
              <a:buClr>
                <a:schemeClr val="dk1"/>
              </a:buClr>
              <a:buSzPts val="2800"/>
              <a:buChar char="•"/>
            </a:pPr>
            <a:r>
              <a:rPr lang="en-US"/>
              <a:t>Page table size limited by segment size</a:t>
            </a:r>
            <a:endParaRPr/>
          </a:p>
          <a:p>
            <a:pPr marL="685800" lvl="1" indent="-228600" algn="just" rtl="0">
              <a:lnSpc>
                <a:spcPct val="90000"/>
              </a:lnSpc>
              <a:spcBef>
                <a:spcPts val="500"/>
              </a:spcBef>
              <a:spcAft>
                <a:spcPts val="0"/>
              </a:spcAft>
              <a:buClr>
                <a:schemeClr val="dk1"/>
              </a:buClr>
              <a:buSzPts val="2800"/>
              <a:buChar char="•"/>
            </a:pPr>
            <a:r>
              <a:rPr lang="en-US"/>
              <a:t>Segment table has only one entry per actual segment</a:t>
            </a:r>
            <a:endParaRPr/>
          </a:p>
          <a:p>
            <a:pPr marL="228600" lvl="0" indent="-228600" algn="just" rtl="0">
              <a:lnSpc>
                <a:spcPct val="90000"/>
              </a:lnSpc>
              <a:spcBef>
                <a:spcPts val="1000"/>
              </a:spcBef>
              <a:spcAft>
                <a:spcPts val="0"/>
              </a:spcAft>
              <a:buClr>
                <a:schemeClr val="dk1"/>
              </a:buClr>
              <a:buSzPts val="2800"/>
              <a:buChar char="•"/>
            </a:pPr>
            <a:r>
              <a:rPr lang="en-US"/>
              <a:t>Share individual pages by copying page table entries</a:t>
            </a:r>
            <a:endParaRPr/>
          </a:p>
          <a:p>
            <a:pPr marL="228600" lvl="0" indent="-228600" algn="just" rtl="0">
              <a:lnSpc>
                <a:spcPct val="90000"/>
              </a:lnSpc>
              <a:spcBef>
                <a:spcPts val="1000"/>
              </a:spcBef>
              <a:spcAft>
                <a:spcPts val="0"/>
              </a:spcAft>
              <a:buClr>
                <a:schemeClr val="dk1"/>
              </a:buClr>
              <a:buSzPts val="2800"/>
              <a:buChar char="•"/>
            </a:pPr>
            <a:r>
              <a:rPr lang="en-US"/>
              <a:t>Share whole segments by sharing segment table entries, which is the same as sharing the page table for that segment</a:t>
            </a:r>
            <a:endParaRPr/>
          </a:p>
          <a:p>
            <a:pPr marL="228600" lvl="0" indent="-228600" algn="just" rtl="0">
              <a:lnSpc>
                <a:spcPct val="90000"/>
              </a:lnSpc>
              <a:spcBef>
                <a:spcPts val="1000"/>
              </a:spcBef>
              <a:spcAft>
                <a:spcPts val="0"/>
              </a:spcAft>
              <a:buClr>
                <a:schemeClr val="dk1"/>
              </a:buClr>
              <a:buSzPts val="2800"/>
              <a:buChar char="•"/>
            </a:pPr>
            <a:r>
              <a:rPr lang="en-US"/>
              <a:t>Most advantages of paging still hold</a:t>
            </a:r>
            <a:endParaRPr/>
          </a:p>
          <a:p>
            <a:pPr marL="685800" lvl="1" indent="-228600" algn="just" rtl="0">
              <a:lnSpc>
                <a:spcPct val="90000"/>
              </a:lnSpc>
              <a:spcBef>
                <a:spcPts val="500"/>
              </a:spcBef>
              <a:spcAft>
                <a:spcPts val="0"/>
              </a:spcAft>
              <a:buClr>
                <a:schemeClr val="dk1"/>
              </a:buClr>
              <a:buSzPts val="2800"/>
              <a:buChar char="•"/>
            </a:pPr>
            <a:r>
              <a:rPr lang="en-US"/>
              <a:t>Simplifies memory allocation</a:t>
            </a:r>
            <a:endParaRPr/>
          </a:p>
          <a:p>
            <a:pPr marL="685800" lvl="1" indent="-228600" algn="just" rtl="0">
              <a:lnSpc>
                <a:spcPct val="90000"/>
              </a:lnSpc>
              <a:spcBef>
                <a:spcPts val="500"/>
              </a:spcBef>
              <a:spcAft>
                <a:spcPts val="0"/>
              </a:spcAft>
              <a:buClr>
                <a:schemeClr val="dk1"/>
              </a:buClr>
              <a:buSzPts val="2800"/>
              <a:buChar char="•"/>
            </a:pPr>
            <a:r>
              <a:rPr lang="en-US"/>
              <a:t>Eliminates external fragmentation</a:t>
            </a:r>
            <a:endParaRPr/>
          </a:p>
          <a:p>
            <a:pPr marL="228600" lvl="0" indent="-228600" algn="just" rtl="0">
              <a:lnSpc>
                <a:spcPct val="90000"/>
              </a:lnSpc>
              <a:spcBef>
                <a:spcPts val="1000"/>
              </a:spcBef>
              <a:spcAft>
                <a:spcPts val="0"/>
              </a:spcAft>
              <a:buClr>
                <a:schemeClr val="dk1"/>
              </a:buClr>
              <a:buSzPts val="2800"/>
              <a:buChar char="•"/>
            </a:pPr>
            <a:r>
              <a:rPr lang="en-US"/>
              <a:t>This system combines the efficiency in paging with protection and sharing capabilities of segmentation</a:t>
            </a:r>
            <a:endParaRPr/>
          </a:p>
        </p:txBody>
      </p:sp>
      <p:sp>
        <p:nvSpPr>
          <p:cNvPr id="2" name="Date Placeholder 1">
            <a:extLst>
              <a:ext uri="{FF2B5EF4-FFF2-40B4-BE49-F238E27FC236}">
                <a16:creationId xmlns:a16="http://schemas.microsoft.com/office/drawing/2014/main" id="{8DD201FF-2590-D495-EA75-91B12201E429}"/>
              </a:ext>
            </a:extLst>
          </p:cNvPr>
          <p:cNvSpPr>
            <a:spLocks noGrp="1"/>
          </p:cNvSpPr>
          <p:nvPr>
            <p:ph type="dt" idx="10"/>
          </p:nvPr>
        </p:nvSpPr>
        <p:spPr/>
        <p:txBody>
          <a:bodyPr/>
          <a:lstStyle/>
          <a:p>
            <a:fld id="{1A0D4895-F2C3-46C5-AA5C-AF6F10F85538}" type="datetime1">
              <a:rPr lang="en-US" smtClean="0"/>
              <a:t>5/9/2022</a:t>
            </a:fld>
            <a:endParaRPr lang="en-US"/>
          </a:p>
        </p:txBody>
      </p:sp>
      <p:sp>
        <p:nvSpPr>
          <p:cNvPr id="3" name="Footer Placeholder 2">
            <a:extLst>
              <a:ext uri="{FF2B5EF4-FFF2-40B4-BE49-F238E27FC236}">
                <a16:creationId xmlns:a16="http://schemas.microsoft.com/office/drawing/2014/main" id="{CB6816CF-3301-3AE3-0D9D-DACCC37C6861}"/>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CFA90231-15C4-49B8-EA43-1E440F8C8E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145</a:t>
            </a:fld>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Disadvantage</a:t>
            </a:r>
            <a:endParaRPr/>
          </a:p>
        </p:txBody>
      </p:sp>
      <p:sp>
        <p:nvSpPr>
          <p:cNvPr id="1390" name="Google Shape;1390;p1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Internal fragmentation still exists</a:t>
            </a:r>
            <a:endParaRPr/>
          </a:p>
        </p:txBody>
      </p:sp>
      <p:pic>
        <p:nvPicPr>
          <p:cNvPr id="1391" name="Google Shape;1391;p146"/>
          <p:cNvPicPr preferRelativeResize="0"/>
          <p:nvPr/>
        </p:nvPicPr>
        <p:blipFill rotWithShape="1">
          <a:blip r:embed="rId3">
            <a:alphaModFix/>
          </a:blip>
          <a:srcRect/>
          <a:stretch/>
        </p:blipFill>
        <p:spPr>
          <a:xfrm>
            <a:off x="2422407" y="2496473"/>
            <a:ext cx="5737244" cy="2662381"/>
          </a:xfrm>
          <a:prstGeom prst="rect">
            <a:avLst/>
          </a:prstGeom>
          <a:noFill/>
          <a:ln>
            <a:noFill/>
          </a:ln>
        </p:spPr>
      </p:pic>
      <p:sp>
        <p:nvSpPr>
          <p:cNvPr id="2" name="Date Placeholder 1">
            <a:extLst>
              <a:ext uri="{FF2B5EF4-FFF2-40B4-BE49-F238E27FC236}">
                <a16:creationId xmlns:a16="http://schemas.microsoft.com/office/drawing/2014/main" id="{0E4A6D29-9CB2-196D-A5CC-5179A2292769}"/>
              </a:ext>
            </a:extLst>
          </p:cNvPr>
          <p:cNvSpPr>
            <a:spLocks noGrp="1"/>
          </p:cNvSpPr>
          <p:nvPr>
            <p:ph type="dt" idx="10"/>
          </p:nvPr>
        </p:nvSpPr>
        <p:spPr/>
        <p:txBody>
          <a:bodyPr/>
          <a:lstStyle/>
          <a:p>
            <a:fld id="{6219ED34-1AA7-4707-B405-4CE8B5BC1DC5}" type="datetime1">
              <a:rPr lang="en-US" smtClean="0"/>
              <a:t>5/9/2022</a:t>
            </a:fld>
            <a:endParaRPr lang="en-US"/>
          </a:p>
        </p:txBody>
      </p:sp>
      <p:sp>
        <p:nvSpPr>
          <p:cNvPr id="3" name="Footer Placeholder 2">
            <a:extLst>
              <a:ext uri="{FF2B5EF4-FFF2-40B4-BE49-F238E27FC236}">
                <a16:creationId xmlns:a16="http://schemas.microsoft.com/office/drawing/2014/main" id="{F7A0875F-3260-B96D-FB9F-3521A8D80E63}"/>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D89C1AD7-2806-131E-AD31-9C96099AFE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146</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Example: The Intel 32 and 64-bit Architectures</a:t>
            </a:r>
            <a:endParaRPr/>
          </a:p>
        </p:txBody>
      </p:sp>
      <p:sp>
        <p:nvSpPr>
          <p:cNvPr id="1397" name="Google Shape;1397;p147"/>
          <p:cNvSpPr txBox="1">
            <a:spLocks noGrp="1"/>
          </p:cNvSpPr>
          <p:nvPr>
            <p:ph type="body" idx="1"/>
          </p:nvPr>
        </p:nvSpPr>
        <p:spPr>
          <a:xfrm>
            <a:off x="838200" y="2030342"/>
            <a:ext cx="10515600" cy="3961026"/>
          </a:xfrm>
          <a:prstGeom prst="rect">
            <a:avLst/>
          </a:prstGeom>
          <a:noFill/>
          <a:ln>
            <a:noFill/>
          </a:ln>
        </p:spPr>
        <p:txBody>
          <a:bodyPr spcFirstLastPara="1" wrap="square" lIns="91425" tIns="45700" rIns="91425" bIns="45700" anchor="t" anchorCtr="0">
            <a:normAutofit/>
          </a:bodyPr>
          <a:lstStyle/>
          <a:p>
            <a:pPr marL="356870" lvl="0" indent="-344805" algn="just" rtl="0">
              <a:lnSpc>
                <a:spcPct val="100000"/>
              </a:lnSpc>
              <a:spcBef>
                <a:spcPts val="0"/>
              </a:spcBef>
              <a:spcAft>
                <a:spcPts val="0"/>
              </a:spcAft>
              <a:buClr>
                <a:schemeClr val="dk1"/>
              </a:buClr>
              <a:buSzPts val="3000"/>
              <a:buFont typeface="Arial"/>
              <a:buChar char="•"/>
            </a:pPr>
            <a:r>
              <a:rPr lang="en-US">
                <a:latin typeface="Arial"/>
                <a:ea typeface="Arial"/>
                <a:cs typeface="Arial"/>
                <a:sym typeface="Arial"/>
              </a:rPr>
              <a:t>Dominant industry chips</a:t>
            </a:r>
            <a:endParaRPr/>
          </a:p>
          <a:p>
            <a:pPr marL="0" lvl="0" indent="0" algn="just" rtl="0">
              <a:lnSpc>
                <a:spcPct val="100000"/>
              </a:lnSpc>
              <a:spcBef>
                <a:spcPts val="50"/>
              </a:spcBef>
              <a:spcAft>
                <a:spcPts val="0"/>
              </a:spcAft>
              <a:buClr>
                <a:schemeClr val="dk1"/>
              </a:buClr>
              <a:buSzPts val="3500"/>
              <a:buNone/>
            </a:pPr>
            <a:endParaRPr sz="3200">
              <a:latin typeface="Arial"/>
              <a:ea typeface="Arial"/>
              <a:cs typeface="Arial"/>
              <a:sym typeface="Arial"/>
            </a:endParaRPr>
          </a:p>
          <a:p>
            <a:pPr marL="356870" marR="666115" lvl="0" indent="-344805" algn="just" rtl="0">
              <a:lnSpc>
                <a:spcPct val="80000"/>
              </a:lnSpc>
              <a:spcBef>
                <a:spcPts val="0"/>
              </a:spcBef>
              <a:spcAft>
                <a:spcPts val="0"/>
              </a:spcAft>
              <a:buClr>
                <a:schemeClr val="dk1"/>
              </a:buClr>
              <a:buSzPts val="3000"/>
              <a:buFont typeface="Arial"/>
              <a:buChar char="•"/>
            </a:pPr>
            <a:r>
              <a:rPr lang="en-US">
                <a:latin typeface="Arial"/>
                <a:ea typeface="Arial"/>
                <a:cs typeface="Arial"/>
                <a:sym typeface="Arial"/>
              </a:rPr>
              <a:t>Pentium CPUs are 32-bit and called IA-32  architecture</a:t>
            </a:r>
            <a:endParaRPr/>
          </a:p>
          <a:p>
            <a:pPr marL="0" lvl="0" indent="0" algn="just" rtl="0">
              <a:lnSpc>
                <a:spcPct val="100000"/>
              </a:lnSpc>
              <a:spcBef>
                <a:spcPts val="30"/>
              </a:spcBef>
              <a:spcAft>
                <a:spcPts val="0"/>
              </a:spcAft>
              <a:buClr>
                <a:schemeClr val="dk1"/>
              </a:buClr>
              <a:buSzPts val="3500"/>
              <a:buNone/>
            </a:pPr>
            <a:endParaRPr sz="3200">
              <a:latin typeface="Arial"/>
              <a:ea typeface="Arial"/>
              <a:cs typeface="Arial"/>
              <a:sym typeface="Arial"/>
            </a:endParaRPr>
          </a:p>
          <a:p>
            <a:pPr marL="356870" marR="5080" lvl="0" indent="-344805" algn="just" rtl="0">
              <a:lnSpc>
                <a:spcPct val="96000"/>
              </a:lnSpc>
              <a:spcBef>
                <a:spcPts val="0"/>
              </a:spcBef>
              <a:spcAft>
                <a:spcPts val="0"/>
              </a:spcAft>
              <a:buClr>
                <a:schemeClr val="dk1"/>
              </a:buClr>
              <a:buSzPts val="3000"/>
              <a:buFont typeface="Arial"/>
              <a:buChar char="•"/>
            </a:pPr>
            <a:r>
              <a:rPr lang="en-US">
                <a:latin typeface="Arial"/>
                <a:ea typeface="Arial"/>
                <a:cs typeface="Arial"/>
                <a:sym typeface="Arial"/>
              </a:rPr>
              <a:t>Current Intel CPUs are 64-bit and called IA-64  architecture</a:t>
            </a:r>
            <a:endParaRPr/>
          </a:p>
          <a:p>
            <a:pPr marL="0" lvl="0" indent="0" algn="just" rtl="0">
              <a:lnSpc>
                <a:spcPct val="100000"/>
              </a:lnSpc>
              <a:spcBef>
                <a:spcPts val="50"/>
              </a:spcBef>
              <a:spcAft>
                <a:spcPts val="0"/>
              </a:spcAft>
              <a:buClr>
                <a:schemeClr val="dk1"/>
              </a:buClr>
              <a:buSzPts val="3500"/>
              <a:buNone/>
            </a:pPr>
            <a:endParaRPr sz="3200">
              <a:latin typeface="Arial"/>
              <a:ea typeface="Arial"/>
              <a:cs typeface="Arial"/>
              <a:sym typeface="Arial"/>
            </a:endParaRPr>
          </a:p>
          <a:p>
            <a:pPr marL="356870" marR="171450" lvl="0" indent="-344805" algn="just" rtl="0">
              <a:lnSpc>
                <a:spcPct val="96000"/>
              </a:lnSpc>
              <a:spcBef>
                <a:spcPts val="0"/>
              </a:spcBef>
              <a:spcAft>
                <a:spcPts val="0"/>
              </a:spcAft>
              <a:buClr>
                <a:schemeClr val="dk1"/>
              </a:buClr>
              <a:buSzPts val="3000"/>
              <a:buFont typeface="Arial"/>
              <a:buChar char="•"/>
            </a:pPr>
            <a:r>
              <a:rPr lang="en-US">
                <a:latin typeface="Arial"/>
                <a:ea typeface="Arial"/>
                <a:cs typeface="Arial"/>
                <a:sym typeface="Arial"/>
              </a:rPr>
              <a:t>Many variations in the chips, cover the main ideas here</a:t>
            </a:r>
            <a:endParaRPr/>
          </a:p>
        </p:txBody>
      </p:sp>
      <p:sp>
        <p:nvSpPr>
          <p:cNvPr id="2" name="Date Placeholder 1">
            <a:extLst>
              <a:ext uri="{FF2B5EF4-FFF2-40B4-BE49-F238E27FC236}">
                <a16:creationId xmlns:a16="http://schemas.microsoft.com/office/drawing/2014/main" id="{32D1C345-7D22-117D-F482-D68EDF3ECAB7}"/>
              </a:ext>
            </a:extLst>
          </p:cNvPr>
          <p:cNvSpPr>
            <a:spLocks noGrp="1"/>
          </p:cNvSpPr>
          <p:nvPr>
            <p:ph type="dt" idx="10"/>
          </p:nvPr>
        </p:nvSpPr>
        <p:spPr/>
        <p:txBody>
          <a:bodyPr/>
          <a:lstStyle/>
          <a:p>
            <a:fld id="{44009D85-0279-4A09-A3F9-F73E0244547F}" type="datetime1">
              <a:rPr lang="en-US" smtClean="0"/>
              <a:t>5/9/2022</a:t>
            </a:fld>
            <a:endParaRPr lang="en-US"/>
          </a:p>
        </p:txBody>
      </p:sp>
      <p:sp>
        <p:nvSpPr>
          <p:cNvPr id="3" name="Footer Placeholder 2">
            <a:extLst>
              <a:ext uri="{FF2B5EF4-FFF2-40B4-BE49-F238E27FC236}">
                <a16:creationId xmlns:a16="http://schemas.microsoft.com/office/drawing/2014/main" id="{9035FE8D-70C3-D112-7035-4E579ED91E1A}"/>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ED383CBB-5701-91B8-44A2-A54D1D21F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147</a:t>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Example: The Intel IA-32 Architecture</a:t>
            </a:r>
            <a:endParaRPr/>
          </a:p>
        </p:txBody>
      </p:sp>
      <p:sp>
        <p:nvSpPr>
          <p:cNvPr id="1403" name="Google Shape;1403;p14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356870" lvl="0" indent="-344805" algn="just" rtl="0">
              <a:lnSpc>
                <a:spcPct val="100000"/>
              </a:lnSpc>
              <a:spcBef>
                <a:spcPts val="0"/>
              </a:spcBef>
              <a:spcAft>
                <a:spcPts val="0"/>
              </a:spcAft>
              <a:buClr>
                <a:schemeClr val="dk1"/>
              </a:buClr>
              <a:buSzPts val="3200"/>
              <a:buFont typeface="Arial"/>
              <a:buChar char="•"/>
            </a:pPr>
            <a:r>
              <a:rPr lang="en-US" sz="2600">
                <a:latin typeface="Arial"/>
                <a:ea typeface="Arial"/>
                <a:cs typeface="Arial"/>
                <a:sym typeface="Arial"/>
              </a:rPr>
              <a:t>Memory management is divided as – Segmentation and Paging</a:t>
            </a:r>
            <a:endParaRPr/>
          </a:p>
          <a:p>
            <a:pPr marL="356870" lvl="0" indent="-344805" algn="just" rtl="0">
              <a:lnSpc>
                <a:spcPct val="100000"/>
              </a:lnSpc>
              <a:spcBef>
                <a:spcPts val="1655"/>
              </a:spcBef>
              <a:spcAft>
                <a:spcPts val="0"/>
              </a:spcAft>
              <a:buClr>
                <a:schemeClr val="dk1"/>
              </a:buClr>
              <a:buSzPts val="3200"/>
              <a:buFont typeface="Arial"/>
              <a:buChar char="•"/>
            </a:pPr>
            <a:r>
              <a:rPr lang="en-US" sz="2600">
                <a:latin typeface="Arial"/>
                <a:ea typeface="Arial"/>
                <a:cs typeface="Arial"/>
                <a:sym typeface="Arial"/>
              </a:rPr>
              <a:t>CPU generates logical address</a:t>
            </a:r>
            <a:endParaRPr/>
          </a:p>
          <a:p>
            <a:pPr marL="926466" lvl="1" indent="-457200" algn="just" rtl="0">
              <a:lnSpc>
                <a:spcPct val="100000"/>
              </a:lnSpc>
              <a:spcBef>
                <a:spcPts val="690"/>
              </a:spcBef>
              <a:spcAft>
                <a:spcPts val="0"/>
              </a:spcAft>
              <a:buClr>
                <a:schemeClr val="dk1"/>
              </a:buClr>
              <a:buSzPts val="2800"/>
              <a:buChar char="•"/>
            </a:pPr>
            <a:r>
              <a:rPr lang="en-US" sz="2800" b="0" i="0" u="none" strike="noStrike" cap="none">
                <a:latin typeface="Arial"/>
                <a:ea typeface="Arial"/>
                <a:cs typeface="Arial"/>
                <a:sym typeface="Arial"/>
              </a:rPr>
              <a:t>Selector given to segmentation unit</a:t>
            </a:r>
            <a:endParaRPr/>
          </a:p>
          <a:p>
            <a:pPr marL="1156335" lvl="2" indent="-229870" algn="just" rtl="0">
              <a:lnSpc>
                <a:spcPct val="100000"/>
              </a:lnSpc>
              <a:spcBef>
                <a:spcPts val="615"/>
              </a:spcBef>
              <a:spcAft>
                <a:spcPts val="0"/>
              </a:spcAft>
              <a:buClr>
                <a:schemeClr val="dk1"/>
              </a:buClr>
              <a:buSzPts val="2400"/>
              <a:buFont typeface="Arial"/>
              <a:buChar char="•"/>
            </a:pPr>
            <a:r>
              <a:rPr lang="en-US" sz="2400" b="0" i="0" u="none" strike="noStrike" cap="none">
                <a:latin typeface="Arial"/>
                <a:ea typeface="Arial"/>
                <a:cs typeface="Arial"/>
                <a:sym typeface="Arial"/>
              </a:rPr>
              <a:t>Which produces linear addresses</a:t>
            </a:r>
            <a:endParaRPr sz="3350" b="0" i="0" u="none" strike="noStrike" cap="none">
              <a:latin typeface="Arial"/>
              <a:ea typeface="Arial"/>
              <a:cs typeface="Arial"/>
              <a:sym typeface="Arial"/>
            </a:endParaRPr>
          </a:p>
          <a:p>
            <a:pPr marL="926466" lvl="1" indent="-457200" algn="just" rtl="0">
              <a:lnSpc>
                <a:spcPct val="100000"/>
              </a:lnSpc>
              <a:spcBef>
                <a:spcPts val="0"/>
              </a:spcBef>
              <a:spcAft>
                <a:spcPts val="0"/>
              </a:spcAft>
              <a:buClr>
                <a:schemeClr val="dk1"/>
              </a:buClr>
              <a:buSzPts val="2800"/>
              <a:buChar char="•"/>
            </a:pPr>
            <a:r>
              <a:rPr lang="en-US" sz="2800" b="0" i="0" u="none" strike="noStrike" cap="none">
                <a:latin typeface="Arial"/>
                <a:ea typeface="Arial"/>
                <a:cs typeface="Arial"/>
                <a:sym typeface="Arial"/>
              </a:rPr>
              <a:t>Linear address given to paging unit</a:t>
            </a:r>
            <a:endParaRPr/>
          </a:p>
          <a:p>
            <a:pPr marL="1156335" lvl="2" indent="-229870" algn="just" rtl="0">
              <a:lnSpc>
                <a:spcPct val="100000"/>
              </a:lnSpc>
              <a:spcBef>
                <a:spcPts val="615"/>
              </a:spcBef>
              <a:spcAft>
                <a:spcPts val="0"/>
              </a:spcAft>
              <a:buClr>
                <a:schemeClr val="dk1"/>
              </a:buClr>
              <a:buSzPts val="2400"/>
              <a:buFont typeface="Arial"/>
              <a:buChar char="•"/>
            </a:pPr>
            <a:r>
              <a:rPr lang="en-US" sz="2400" b="0" i="0" u="none" strike="noStrike" cap="none">
                <a:latin typeface="Arial"/>
                <a:ea typeface="Arial"/>
                <a:cs typeface="Arial"/>
                <a:sym typeface="Arial"/>
              </a:rPr>
              <a:t>Which generates physical address in main memory</a:t>
            </a:r>
            <a:endParaRPr/>
          </a:p>
          <a:p>
            <a:pPr marL="1156335" lvl="2" indent="-229870" algn="just" rtl="0">
              <a:lnSpc>
                <a:spcPct val="100000"/>
              </a:lnSpc>
              <a:spcBef>
                <a:spcPts val="580"/>
              </a:spcBef>
              <a:spcAft>
                <a:spcPts val="0"/>
              </a:spcAft>
              <a:buClr>
                <a:schemeClr val="dk1"/>
              </a:buClr>
              <a:buSzPts val="2400"/>
              <a:buFont typeface="Arial"/>
              <a:buChar char="•"/>
            </a:pPr>
            <a:r>
              <a:rPr lang="en-US" sz="2400" b="0" i="0" u="none" strike="noStrike" cap="none">
                <a:latin typeface="Arial"/>
                <a:ea typeface="Arial"/>
                <a:cs typeface="Arial"/>
                <a:sym typeface="Arial"/>
              </a:rPr>
              <a:t>Paging units form equivalent of MMU</a:t>
            </a:r>
            <a:endParaRPr/>
          </a:p>
          <a:p>
            <a:pPr marL="1156335" lvl="2" indent="-229870" algn="just" rtl="0">
              <a:lnSpc>
                <a:spcPct val="100000"/>
              </a:lnSpc>
              <a:spcBef>
                <a:spcPts val="575"/>
              </a:spcBef>
              <a:spcAft>
                <a:spcPts val="0"/>
              </a:spcAft>
              <a:buClr>
                <a:schemeClr val="dk1"/>
              </a:buClr>
              <a:buSzPts val="2400"/>
              <a:buFont typeface="Arial"/>
              <a:buChar char="•"/>
            </a:pPr>
            <a:r>
              <a:rPr lang="en-US" sz="2400" b="0" i="0" u="none" strike="noStrike" cap="none">
                <a:latin typeface="Arial"/>
                <a:ea typeface="Arial"/>
                <a:cs typeface="Arial"/>
                <a:sym typeface="Arial"/>
              </a:rPr>
              <a:t>Pages sizes can be 4 KB or 4 MB</a:t>
            </a:r>
            <a:endParaRPr/>
          </a:p>
          <a:p>
            <a:pPr marL="228600" lvl="0" indent="-50800" algn="just" rtl="0">
              <a:lnSpc>
                <a:spcPct val="90000"/>
              </a:lnSpc>
              <a:spcBef>
                <a:spcPts val="1000"/>
              </a:spcBef>
              <a:spcAft>
                <a:spcPts val="0"/>
              </a:spcAft>
              <a:buClr>
                <a:schemeClr val="dk1"/>
              </a:buClr>
              <a:buSzPts val="2800"/>
              <a:buNone/>
            </a:pPr>
            <a:endParaRPr/>
          </a:p>
        </p:txBody>
      </p:sp>
      <p:sp>
        <p:nvSpPr>
          <p:cNvPr id="1404" name="Google Shape;1404;p148"/>
          <p:cNvSpPr/>
          <p:nvPr/>
        </p:nvSpPr>
        <p:spPr>
          <a:xfrm>
            <a:off x="1323832" y="5649249"/>
            <a:ext cx="9157647" cy="105542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300BB67B-0829-88E8-9D7E-E429CB36D353}"/>
              </a:ext>
            </a:extLst>
          </p:cNvPr>
          <p:cNvSpPr>
            <a:spLocks noGrp="1"/>
          </p:cNvSpPr>
          <p:nvPr>
            <p:ph type="dt" idx="10"/>
          </p:nvPr>
        </p:nvSpPr>
        <p:spPr/>
        <p:txBody>
          <a:bodyPr/>
          <a:lstStyle/>
          <a:p>
            <a:fld id="{34339542-A0CE-4BF4-9EA7-CEC5867B24E7}" type="datetime1">
              <a:rPr lang="en-US" smtClean="0"/>
              <a:t>5/9/2022</a:t>
            </a:fld>
            <a:endParaRPr lang="en-US"/>
          </a:p>
        </p:txBody>
      </p:sp>
      <p:sp>
        <p:nvSpPr>
          <p:cNvPr id="3" name="Footer Placeholder 2">
            <a:extLst>
              <a:ext uri="{FF2B5EF4-FFF2-40B4-BE49-F238E27FC236}">
                <a16:creationId xmlns:a16="http://schemas.microsoft.com/office/drawing/2014/main" id="{55B99044-2109-E182-7A37-1645E150D7F8}"/>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E9E881F1-605E-B3A3-9156-8F94759BDA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The Intel IA-32 Segmentation</a:t>
            </a:r>
            <a:endParaRPr/>
          </a:p>
        </p:txBody>
      </p:sp>
      <p:sp>
        <p:nvSpPr>
          <p:cNvPr id="1410" name="Google Shape;1410;p1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356870" marR="1068070" lvl="0" indent="-344805" algn="just" rtl="0">
              <a:lnSpc>
                <a:spcPct val="108124"/>
              </a:lnSpc>
              <a:spcBef>
                <a:spcPts val="0"/>
              </a:spcBef>
              <a:spcAft>
                <a:spcPts val="0"/>
              </a:spcAft>
              <a:buClr>
                <a:schemeClr val="dk1"/>
              </a:buClr>
              <a:buSzPts val="3200"/>
              <a:buFont typeface="Arial"/>
              <a:buChar char="•"/>
            </a:pPr>
            <a:r>
              <a:rPr lang="en-US" sz="3200"/>
              <a:t>Supports both segmentation and paging</a:t>
            </a:r>
            <a:endParaRPr/>
          </a:p>
          <a:p>
            <a:pPr marL="814070" marR="1068070" lvl="1" indent="-344804" algn="just" rtl="0">
              <a:lnSpc>
                <a:spcPct val="108124"/>
              </a:lnSpc>
              <a:spcBef>
                <a:spcPts val="0"/>
              </a:spcBef>
              <a:spcAft>
                <a:spcPts val="0"/>
              </a:spcAft>
              <a:buClr>
                <a:schemeClr val="dk1"/>
              </a:buClr>
              <a:buSzPts val="3200"/>
              <a:buFont typeface="Arial"/>
              <a:buChar char="•"/>
            </a:pPr>
            <a:r>
              <a:rPr lang="en-US" sz="3000"/>
              <a:t>Each segment can be 4 GB</a:t>
            </a:r>
            <a:endParaRPr/>
          </a:p>
          <a:p>
            <a:pPr marL="814070" marR="1068070" lvl="1" indent="-344804" algn="just" rtl="0">
              <a:lnSpc>
                <a:spcPct val="108124"/>
              </a:lnSpc>
              <a:spcBef>
                <a:spcPts val="0"/>
              </a:spcBef>
              <a:spcAft>
                <a:spcPts val="0"/>
              </a:spcAft>
              <a:buClr>
                <a:schemeClr val="dk1"/>
              </a:buClr>
              <a:buSzPts val="3200"/>
              <a:buFont typeface="Arial"/>
              <a:buChar char="•"/>
            </a:pPr>
            <a:r>
              <a:rPr lang="en-US" sz="3000"/>
              <a:t>Up to 16 K segments per process</a:t>
            </a:r>
            <a:endParaRPr/>
          </a:p>
          <a:p>
            <a:pPr marL="814070" marR="1068070" lvl="1" indent="-344804" algn="just" rtl="0">
              <a:lnSpc>
                <a:spcPct val="108124"/>
              </a:lnSpc>
              <a:spcBef>
                <a:spcPts val="0"/>
              </a:spcBef>
              <a:spcAft>
                <a:spcPts val="0"/>
              </a:spcAft>
              <a:buClr>
                <a:schemeClr val="dk1"/>
              </a:buClr>
              <a:buSzPts val="3200"/>
              <a:buFont typeface="Arial"/>
              <a:buChar char="•"/>
            </a:pPr>
            <a:r>
              <a:rPr lang="en-US" sz="3000"/>
              <a:t>Divided into two partitions</a:t>
            </a:r>
            <a:endParaRPr/>
          </a:p>
          <a:p>
            <a:pPr marL="1156335" marR="473075" lvl="2" indent="-229235" algn="just" rtl="0">
              <a:lnSpc>
                <a:spcPct val="90100"/>
              </a:lnSpc>
              <a:spcBef>
                <a:spcPts val="615"/>
              </a:spcBef>
              <a:spcAft>
                <a:spcPts val="0"/>
              </a:spcAft>
              <a:buClr>
                <a:schemeClr val="dk1"/>
              </a:buClr>
              <a:buSzPts val="2400"/>
              <a:buFont typeface="Arial"/>
              <a:buChar char="•"/>
            </a:pPr>
            <a:r>
              <a:rPr lang="en-US" sz="2800" b="0" i="0" u="none" strike="noStrike" cap="none"/>
              <a:t>First partition of up to 8 K segments are  private to process (kept in </a:t>
            </a:r>
            <a:r>
              <a:rPr lang="en-US" sz="2800" b="1" i="0" u="none" strike="noStrike" cap="none">
                <a:solidFill>
                  <a:srgbClr val="3366FF"/>
                </a:solidFill>
              </a:rPr>
              <a:t>local descriptor  table </a:t>
            </a:r>
            <a:r>
              <a:rPr lang="en-US" sz="2800" b="0" i="0" u="none" strike="noStrike" cap="none"/>
              <a:t>(</a:t>
            </a:r>
            <a:r>
              <a:rPr lang="en-US" sz="2800" b="1" i="0" u="none" strike="noStrike" cap="none">
                <a:solidFill>
                  <a:srgbClr val="3366FF"/>
                </a:solidFill>
              </a:rPr>
              <a:t>LDT</a:t>
            </a:r>
            <a:r>
              <a:rPr lang="en-US" sz="2800" b="0" i="0" u="none" strike="noStrike" cap="none"/>
              <a:t>))</a:t>
            </a:r>
            <a:endParaRPr/>
          </a:p>
          <a:p>
            <a:pPr marL="1156335" marR="5080" lvl="2" indent="-229235" algn="just" rtl="0">
              <a:lnSpc>
                <a:spcPct val="90000"/>
              </a:lnSpc>
              <a:spcBef>
                <a:spcPts val="575"/>
              </a:spcBef>
              <a:spcAft>
                <a:spcPts val="0"/>
              </a:spcAft>
              <a:buClr>
                <a:schemeClr val="dk1"/>
              </a:buClr>
              <a:buSzPts val="2400"/>
              <a:buFont typeface="Arial"/>
              <a:buChar char="•"/>
            </a:pPr>
            <a:r>
              <a:rPr lang="en-US" sz="2800" b="0" i="0" u="none" strike="noStrike" cap="none"/>
              <a:t>Second partition of up to 8K segments shared  among all processes (kept in </a:t>
            </a:r>
            <a:r>
              <a:rPr lang="en-US" sz="2800" b="1" i="0" u="none" strike="noStrike" cap="none">
                <a:solidFill>
                  <a:srgbClr val="3366FF"/>
                </a:solidFill>
              </a:rPr>
              <a:t>global descriptor  table </a:t>
            </a:r>
            <a:r>
              <a:rPr lang="en-US" sz="2800" b="0" i="0" u="none" strike="noStrike" cap="none"/>
              <a:t>(</a:t>
            </a:r>
            <a:r>
              <a:rPr lang="en-US" sz="2800" b="1" i="0" u="none" strike="noStrike" cap="none">
                <a:solidFill>
                  <a:srgbClr val="3366FF"/>
                </a:solidFill>
              </a:rPr>
              <a:t>GDT</a:t>
            </a:r>
            <a:r>
              <a:rPr lang="en-US" sz="2800" b="0" i="0" u="none" strike="noStrike" cap="none"/>
              <a:t>))</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113F9FD5-770C-E17E-FA7D-A30C09984EE3}"/>
              </a:ext>
            </a:extLst>
          </p:cNvPr>
          <p:cNvSpPr>
            <a:spLocks noGrp="1"/>
          </p:cNvSpPr>
          <p:nvPr>
            <p:ph type="dt" idx="10"/>
          </p:nvPr>
        </p:nvSpPr>
        <p:spPr/>
        <p:txBody>
          <a:bodyPr/>
          <a:lstStyle/>
          <a:p>
            <a:fld id="{0150AAE0-ED8B-4E9C-BAFA-E53828BC71EF}" type="datetime1">
              <a:rPr lang="en-US" smtClean="0"/>
              <a:t>5/9/2022</a:t>
            </a:fld>
            <a:endParaRPr lang="en-US"/>
          </a:p>
        </p:txBody>
      </p:sp>
      <p:sp>
        <p:nvSpPr>
          <p:cNvPr id="3" name="Footer Placeholder 2">
            <a:extLst>
              <a:ext uri="{FF2B5EF4-FFF2-40B4-BE49-F238E27FC236}">
                <a16:creationId xmlns:a16="http://schemas.microsoft.com/office/drawing/2014/main" id="{2F02DDBD-9F59-6821-50D1-E48A7C41DDD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9BBC229-8C86-021C-D1BD-BE82409F6B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Compilation</a:t>
            </a:r>
            <a:endParaRPr/>
          </a:p>
        </p:txBody>
      </p:sp>
      <p:pic>
        <p:nvPicPr>
          <p:cNvPr id="259" name="Google Shape;259;p15"/>
          <p:cNvPicPr preferRelativeResize="0">
            <a:picLocks noGrp="1"/>
          </p:cNvPicPr>
          <p:nvPr>
            <p:ph type="body" idx="1"/>
          </p:nvPr>
        </p:nvPicPr>
        <p:blipFill rotWithShape="1">
          <a:blip r:embed="rId3">
            <a:alphaModFix/>
          </a:blip>
          <a:srcRect/>
          <a:stretch/>
        </p:blipFill>
        <p:spPr>
          <a:xfrm>
            <a:off x="2060620" y="1955316"/>
            <a:ext cx="6825802" cy="4038848"/>
          </a:xfrm>
          <a:prstGeom prst="rect">
            <a:avLst/>
          </a:prstGeom>
          <a:noFill/>
          <a:ln>
            <a:noFill/>
          </a:ln>
        </p:spPr>
      </p:pic>
      <p:sp>
        <p:nvSpPr>
          <p:cNvPr id="260" name="Google Shape;26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64A699-297D-45BB-A635-48A28BF4A59F}" type="datetime1">
              <a:rPr lang="en-US" smtClean="0"/>
              <a:t>5/9/2022</a:t>
            </a:fld>
            <a:endParaRPr/>
          </a:p>
        </p:txBody>
      </p:sp>
      <p:sp>
        <p:nvSpPr>
          <p:cNvPr id="261" name="Google Shape;26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62" name="Google Shape;26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63" name="Google Shape;263;p15"/>
          <p:cNvSpPr txBox="1"/>
          <p:nvPr/>
        </p:nvSpPr>
        <p:spPr>
          <a:xfrm>
            <a:off x="2550016" y="5889460"/>
            <a:ext cx="13594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Source Code</a:t>
            </a:r>
            <a:endParaRPr sz="1800">
              <a:solidFill>
                <a:schemeClr val="dk1"/>
              </a:solidFill>
              <a:latin typeface="Calibri"/>
              <a:ea typeface="Calibri"/>
              <a:cs typeface="Calibri"/>
              <a:sym typeface="Calibri"/>
            </a:endParaRPr>
          </a:p>
        </p:txBody>
      </p:sp>
      <p:sp>
        <p:nvSpPr>
          <p:cNvPr id="264" name="Google Shape;264;p15"/>
          <p:cNvSpPr txBox="1"/>
          <p:nvPr/>
        </p:nvSpPr>
        <p:spPr>
          <a:xfrm>
            <a:off x="7359913" y="3974740"/>
            <a:ext cx="1586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Compiled code</a:t>
            </a:r>
            <a:endParaRPr sz="1800">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Segmentation</a:t>
            </a:r>
            <a:endParaRPr/>
          </a:p>
        </p:txBody>
      </p:sp>
      <p:sp>
        <p:nvSpPr>
          <p:cNvPr id="1416" name="Google Shape;1416;p1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logical address is a pair (selector, offset), where the selector is a 16-bit number:</a:t>
            </a:r>
            <a:endParaRPr/>
          </a:p>
          <a:p>
            <a:pPr marL="228600" lvl="0" indent="-50800" algn="just" rtl="0">
              <a:lnSpc>
                <a:spcPct val="90000"/>
              </a:lnSpc>
              <a:spcBef>
                <a:spcPts val="1000"/>
              </a:spcBef>
              <a:spcAft>
                <a:spcPts val="0"/>
              </a:spcAft>
              <a:buClr>
                <a:schemeClr val="dk1"/>
              </a:buClr>
              <a:buSzPts val="2800"/>
              <a:buNone/>
            </a:pP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s designates segment number</a:t>
            </a:r>
            <a:endParaRPr/>
          </a:p>
          <a:p>
            <a:pPr marL="228600" lvl="0" indent="-228600" algn="just" rtl="0">
              <a:lnSpc>
                <a:spcPct val="90000"/>
              </a:lnSpc>
              <a:spcBef>
                <a:spcPts val="1000"/>
              </a:spcBef>
              <a:spcAft>
                <a:spcPts val="0"/>
              </a:spcAft>
              <a:buClr>
                <a:schemeClr val="dk1"/>
              </a:buClr>
              <a:buSzPts val="2800"/>
              <a:buChar char="•"/>
            </a:pPr>
            <a:r>
              <a:rPr lang="en-US" i="1"/>
              <a:t>g</a:t>
            </a:r>
            <a:r>
              <a:rPr lang="en-US"/>
              <a:t> indicates if segment is GDT or LDT</a:t>
            </a:r>
            <a:endParaRPr/>
          </a:p>
          <a:p>
            <a:pPr marL="228600" lvl="0" indent="-228600" algn="just" rtl="0">
              <a:lnSpc>
                <a:spcPct val="90000"/>
              </a:lnSpc>
              <a:spcBef>
                <a:spcPts val="1000"/>
              </a:spcBef>
              <a:spcAft>
                <a:spcPts val="0"/>
              </a:spcAft>
              <a:buClr>
                <a:schemeClr val="dk1"/>
              </a:buClr>
              <a:buSzPts val="2800"/>
              <a:buChar char="•"/>
            </a:pPr>
            <a:r>
              <a:rPr lang="en-US" i="1"/>
              <a:t>p</a:t>
            </a:r>
            <a:r>
              <a:rPr lang="en-US"/>
              <a:t> deals with protection</a:t>
            </a:r>
            <a:endParaRPr/>
          </a:p>
          <a:p>
            <a:pPr marL="228600" lvl="0" indent="-228600" algn="just" rtl="0">
              <a:lnSpc>
                <a:spcPct val="90000"/>
              </a:lnSpc>
              <a:spcBef>
                <a:spcPts val="1000"/>
              </a:spcBef>
              <a:spcAft>
                <a:spcPts val="0"/>
              </a:spcAft>
              <a:buClr>
                <a:schemeClr val="dk1"/>
              </a:buClr>
              <a:buSzPts val="2800"/>
              <a:buChar char="•"/>
            </a:pPr>
            <a:r>
              <a:rPr lang="en-US"/>
              <a:t>Offset is a 32-bit number and it specifies the location of the byte within segment</a:t>
            </a:r>
            <a:endParaRPr/>
          </a:p>
        </p:txBody>
      </p:sp>
      <p:sp>
        <p:nvSpPr>
          <p:cNvPr id="1417" name="Google Shape;1417;p150"/>
          <p:cNvSpPr/>
          <p:nvPr/>
        </p:nvSpPr>
        <p:spPr>
          <a:xfrm>
            <a:off x="3452885" y="2541244"/>
            <a:ext cx="3889611" cy="103446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389221F7-E52F-86CF-E75F-31F68C833290}"/>
              </a:ext>
            </a:extLst>
          </p:cNvPr>
          <p:cNvSpPr>
            <a:spLocks noGrp="1"/>
          </p:cNvSpPr>
          <p:nvPr>
            <p:ph type="dt" idx="10"/>
          </p:nvPr>
        </p:nvSpPr>
        <p:spPr/>
        <p:txBody>
          <a:bodyPr/>
          <a:lstStyle/>
          <a:p>
            <a:fld id="{8257FA48-0386-4F1A-A751-28434EC24C8A}" type="datetime1">
              <a:rPr lang="en-US" smtClean="0"/>
              <a:t>5/9/2022</a:t>
            </a:fld>
            <a:endParaRPr lang="en-US"/>
          </a:p>
        </p:txBody>
      </p:sp>
      <p:sp>
        <p:nvSpPr>
          <p:cNvPr id="3" name="Footer Placeholder 2">
            <a:extLst>
              <a:ext uri="{FF2B5EF4-FFF2-40B4-BE49-F238E27FC236}">
                <a16:creationId xmlns:a16="http://schemas.microsoft.com/office/drawing/2014/main" id="{716C2A3C-9047-F2F7-4685-562D0A5B1E8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CF339790-601D-3E3C-D858-055F22547B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150</a:t>
            </a:fld>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1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Segmentation</a:t>
            </a:r>
            <a:endParaRPr/>
          </a:p>
        </p:txBody>
      </p:sp>
      <p:sp>
        <p:nvSpPr>
          <p:cNvPr id="1423" name="Google Shape;1423;p151"/>
          <p:cNvSpPr/>
          <p:nvPr/>
        </p:nvSpPr>
        <p:spPr>
          <a:xfrm>
            <a:off x="1992573" y="1825625"/>
            <a:ext cx="6946711" cy="413176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A2C8713F-B8CC-3429-237A-CF4147EFF1D5}"/>
              </a:ext>
            </a:extLst>
          </p:cNvPr>
          <p:cNvSpPr>
            <a:spLocks noGrp="1"/>
          </p:cNvSpPr>
          <p:nvPr>
            <p:ph type="dt" idx="10"/>
          </p:nvPr>
        </p:nvSpPr>
        <p:spPr/>
        <p:txBody>
          <a:bodyPr/>
          <a:lstStyle/>
          <a:p>
            <a:fld id="{24AE0BF8-195A-4CB6-8C8A-57454B019F48}" type="datetime1">
              <a:rPr lang="en-US" smtClean="0"/>
              <a:t>5/9/2022</a:t>
            </a:fld>
            <a:endParaRPr lang="en-US"/>
          </a:p>
        </p:txBody>
      </p:sp>
      <p:sp>
        <p:nvSpPr>
          <p:cNvPr id="3" name="Footer Placeholder 2">
            <a:extLst>
              <a:ext uri="{FF2B5EF4-FFF2-40B4-BE49-F238E27FC236}">
                <a16:creationId xmlns:a16="http://schemas.microsoft.com/office/drawing/2014/main" id="{B50E9085-75DE-4FB7-27CB-FCEAADDE992C}"/>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9343C530-EBDA-89B2-0A45-EB1744D439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151</a:t>
            </a:fld>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Segmentation</a:t>
            </a:r>
            <a:endParaRPr/>
          </a:p>
        </p:txBody>
      </p:sp>
      <p:sp>
        <p:nvSpPr>
          <p:cNvPr id="1429" name="Google Shape;1429;p1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There are six segment registers – six segments can be addressed at a time</a:t>
            </a:r>
            <a:endParaRPr/>
          </a:p>
          <a:p>
            <a:pPr marL="228600" lvl="0" indent="-228600" algn="just" rtl="0">
              <a:lnSpc>
                <a:spcPct val="90000"/>
              </a:lnSpc>
              <a:spcBef>
                <a:spcPts val="1000"/>
              </a:spcBef>
              <a:spcAft>
                <a:spcPts val="0"/>
              </a:spcAft>
              <a:buClr>
                <a:schemeClr val="dk1"/>
              </a:buClr>
              <a:buSzPts val="2800"/>
              <a:buChar char="•"/>
            </a:pPr>
            <a:r>
              <a:rPr lang="en-US"/>
              <a:t>There are six 8-byte microprogram registers to hold LDT or GDT descriptors</a:t>
            </a:r>
            <a:endParaRPr/>
          </a:p>
          <a:p>
            <a:pPr marL="228600" lvl="0" indent="-228600" algn="just" rtl="0">
              <a:lnSpc>
                <a:spcPct val="90000"/>
              </a:lnSpc>
              <a:spcBef>
                <a:spcPts val="1000"/>
              </a:spcBef>
              <a:spcAft>
                <a:spcPts val="0"/>
              </a:spcAft>
              <a:buClr>
                <a:schemeClr val="dk1"/>
              </a:buClr>
              <a:buSzPts val="2800"/>
              <a:buChar char="•"/>
            </a:pPr>
            <a:r>
              <a:rPr lang="en-US"/>
              <a:t>Linear address is 32-bits long</a:t>
            </a:r>
            <a:endParaRPr/>
          </a:p>
          <a:p>
            <a:pPr marL="685800" lvl="1" indent="-228600" algn="just" rtl="0">
              <a:lnSpc>
                <a:spcPct val="90000"/>
              </a:lnSpc>
              <a:spcBef>
                <a:spcPts val="500"/>
              </a:spcBef>
              <a:spcAft>
                <a:spcPts val="0"/>
              </a:spcAft>
              <a:buClr>
                <a:schemeClr val="dk1"/>
              </a:buClr>
              <a:buSzPts val="2800"/>
              <a:buChar char="•"/>
            </a:pPr>
            <a:r>
              <a:rPr lang="en-US"/>
              <a:t>Base and limit of segment is used to generate linear address</a:t>
            </a:r>
            <a:endParaRPr/>
          </a:p>
          <a:p>
            <a:pPr marL="685800" lvl="1" indent="-228600" algn="just" rtl="0">
              <a:lnSpc>
                <a:spcPct val="90000"/>
              </a:lnSpc>
              <a:spcBef>
                <a:spcPts val="500"/>
              </a:spcBef>
              <a:spcAft>
                <a:spcPts val="0"/>
              </a:spcAft>
              <a:buClr>
                <a:schemeClr val="dk1"/>
              </a:buClr>
              <a:buSzPts val="2800"/>
              <a:buChar char="•"/>
            </a:pPr>
            <a:r>
              <a:rPr lang="en-US"/>
              <a:t>Limit is used to check address validity</a:t>
            </a:r>
            <a:endParaRPr/>
          </a:p>
          <a:p>
            <a:pPr marL="685800" lvl="1" indent="-228600" algn="just" rtl="0">
              <a:lnSpc>
                <a:spcPct val="90000"/>
              </a:lnSpc>
              <a:spcBef>
                <a:spcPts val="500"/>
              </a:spcBef>
              <a:spcAft>
                <a:spcPts val="0"/>
              </a:spcAft>
              <a:buClr>
                <a:schemeClr val="dk1"/>
              </a:buClr>
              <a:buSzPts val="2800"/>
              <a:buChar char="•"/>
            </a:pPr>
            <a:r>
              <a:rPr lang="en-US"/>
              <a:t>Invalid address results in a trap</a:t>
            </a:r>
            <a:endParaRPr/>
          </a:p>
          <a:p>
            <a:pPr marL="685800" lvl="1" indent="-228600" algn="just" rtl="0">
              <a:lnSpc>
                <a:spcPct val="90000"/>
              </a:lnSpc>
              <a:spcBef>
                <a:spcPts val="500"/>
              </a:spcBef>
              <a:spcAft>
                <a:spcPts val="0"/>
              </a:spcAft>
              <a:buClr>
                <a:schemeClr val="dk1"/>
              </a:buClr>
              <a:buSzPts val="2800"/>
              <a:buChar char="•"/>
            </a:pPr>
            <a:r>
              <a:rPr lang="en-US"/>
              <a:t>Value of base with offset results in 32-bit address</a:t>
            </a:r>
            <a:endParaRPr/>
          </a:p>
          <a:p>
            <a:pPr marL="685800" lvl="1" indent="-50800" algn="just" rtl="0">
              <a:lnSpc>
                <a:spcPct val="90000"/>
              </a:lnSpc>
              <a:spcBef>
                <a:spcPts val="500"/>
              </a:spcBef>
              <a:spcAft>
                <a:spcPts val="0"/>
              </a:spcAft>
              <a:buClr>
                <a:schemeClr val="dk1"/>
              </a:buClr>
              <a:buSzPts val="2800"/>
              <a:buNone/>
            </a:pP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325B94C6-AEFF-9F66-C7B2-529A4DCE6957}"/>
              </a:ext>
            </a:extLst>
          </p:cNvPr>
          <p:cNvSpPr>
            <a:spLocks noGrp="1"/>
          </p:cNvSpPr>
          <p:nvPr>
            <p:ph type="dt" idx="10"/>
          </p:nvPr>
        </p:nvSpPr>
        <p:spPr/>
        <p:txBody>
          <a:bodyPr/>
          <a:lstStyle/>
          <a:p>
            <a:fld id="{79788609-2A1D-406C-860D-ABD0B9577D16}" type="datetime1">
              <a:rPr lang="en-US" smtClean="0"/>
              <a:t>5/9/2022</a:t>
            </a:fld>
            <a:endParaRPr lang="en-US"/>
          </a:p>
        </p:txBody>
      </p:sp>
      <p:sp>
        <p:nvSpPr>
          <p:cNvPr id="3" name="Footer Placeholder 2">
            <a:extLst>
              <a:ext uri="{FF2B5EF4-FFF2-40B4-BE49-F238E27FC236}">
                <a16:creationId xmlns:a16="http://schemas.microsoft.com/office/drawing/2014/main" id="{D955B9B6-E74F-9D02-4B49-62BB562672C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0EBCE7C3-8CD0-6284-8E4C-3F7B8DBE44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152</a:t>
            </a:fld>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IA-32 Paging</a:t>
            </a:r>
            <a:endParaRPr/>
          </a:p>
        </p:txBody>
      </p:sp>
      <p:sp>
        <p:nvSpPr>
          <p:cNvPr id="1435" name="Google Shape;1435;p153"/>
          <p:cNvSpPr txBox="1">
            <a:spLocks noGrp="1"/>
          </p:cNvSpPr>
          <p:nvPr>
            <p:ph type="body" idx="1"/>
          </p:nvPr>
        </p:nvSpPr>
        <p:spPr>
          <a:xfrm>
            <a:off x="838200" y="1690688"/>
            <a:ext cx="10515600" cy="474394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Pages sizes of 4KB or 4MB is allowed in IA-32</a:t>
            </a:r>
            <a:endParaRPr/>
          </a:p>
          <a:p>
            <a:pPr marL="228600" lvl="0" indent="-228600" algn="just" rtl="0">
              <a:lnSpc>
                <a:spcPct val="90000"/>
              </a:lnSpc>
              <a:spcBef>
                <a:spcPts val="1000"/>
              </a:spcBef>
              <a:spcAft>
                <a:spcPts val="0"/>
              </a:spcAft>
              <a:buClr>
                <a:schemeClr val="dk1"/>
              </a:buClr>
              <a:buSzPts val="2800"/>
              <a:buChar char="•"/>
            </a:pPr>
            <a:r>
              <a:rPr lang="en-US"/>
              <a:t>4KB pages use two-level paging scheme</a:t>
            </a:r>
            <a:endParaRPr/>
          </a:p>
          <a:p>
            <a:pPr marL="228600" lvl="0" indent="-50800" algn="just" rtl="0">
              <a:lnSpc>
                <a:spcPct val="90000"/>
              </a:lnSpc>
              <a:spcBef>
                <a:spcPts val="1000"/>
              </a:spcBef>
              <a:spcAft>
                <a:spcPts val="0"/>
              </a:spcAft>
              <a:buClr>
                <a:schemeClr val="dk1"/>
              </a:buClr>
              <a:buSzPts val="2800"/>
              <a:buNone/>
            </a:pP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10 higher order bits reference the</a:t>
            </a:r>
            <a:r>
              <a:rPr lang="en-US">
                <a:solidFill>
                  <a:srgbClr val="833C0B"/>
                </a:solidFill>
              </a:rPr>
              <a:t> page directory – </a:t>
            </a:r>
            <a:r>
              <a:rPr lang="en-US"/>
              <a:t>outermost page table</a:t>
            </a:r>
            <a:endParaRPr/>
          </a:p>
          <a:p>
            <a:pPr marL="228600" lvl="0" indent="-228600" algn="just" rtl="0">
              <a:lnSpc>
                <a:spcPct val="90000"/>
              </a:lnSpc>
              <a:spcBef>
                <a:spcPts val="1000"/>
              </a:spcBef>
              <a:spcAft>
                <a:spcPts val="0"/>
              </a:spcAft>
              <a:buClr>
                <a:schemeClr val="dk1"/>
              </a:buClr>
              <a:buSzPts val="2800"/>
              <a:buChar char="•"/>
            </a:pPr>
            <a:r>
              <a:rPr lang="en-US"/>
              <a:t>The innermost 10 bits refer the inner page table</a:t>
            </a:r>
            <a:endParaRPr/>
          </a:p>
          <a:p>
            <a:pPr marL="228600" lvl="0" indent="-228600" algn="just" rtl="0">
              <a:lnSpc>
                <a:spcPct val="90000"/>
              </a:lnSpc>
              <a:spcBef>
                <a:spcPts val="1000"/>
              </a:spcBef>
              <a:spcAft>
                <a:spcPts val="0"/>
              </a:spcAft>
              <a:buClr>
                <a:schemeClr val="dk1"/>
              </a:buClr>
              <a:buSzPts val="2800"/>
              <a:buChar char="•"/>
            </a:pPr>
            <a:r>
              <a:rPr lang="en-US"/>
              <a:t>Lower order 12 bits refer the offset in the page</a:t>
            </a:r>
            <a:endParaRPr/>
          </a:p>
          <a:p>
            <a:pPr marL="228600" lvl="0" indent="-228600" algn="just" rtl="0">
              <a:lnSpc>
                <a:spcPct val="90000"/>
              </a:lnSpc>
              <a:spcBef>
                <a:spcPts val="1000"/>
              </a:spcBef>
              <a:spcAft>
                <a:spcPts val="0"/>
              </a:spcAft>
              <a:buClr>
                <a:schemeClr val="dk1"/>
              </a:buClr>
              <a:buSzPts val="2800"/>
              <a:buChar char="•"/>
            </a:pPr>
            <a:r>
              <a:rPr lang="en-US"/>
              <a:t>1 bit in page directory is Page-Size flag</a:t>
            </a:r>
            <a:endParaRPr/>
          </a:p>
          <a:p>
            <a:pPr marL="685800" lvl="1" indent="-228600" algn="just" rtl="0">
              <a:lnSpc>
                <a:spcPct val="90000"/>
              </a:lnSpc>
              <a:spcBef>
                <a:spcPts val="500"/>
              </a:spcBef>
              <a:spcAft>
                <a:spcPts val="0"/>
              </a:spcAft>
              <a:buClr>
                <a:schemeClr val="dk1"/>
              </a:buClr>
              <a:buSzPts val="2800"/>
              <a:buChar char="•"/>
            </a:pPr>
            <a:r>
              <a:rPr lang="en-US"/>
              <a:t>If set, indicates 4MB page rather than the default 4KB page</a:t>
            </a:r>
            <a:endParaRPr/>
          </a:p>
          <a:p>
            <a:pPr marL="228600" lvl="0" indent="-50800" algn="just" rtl="0">
              <a:lnSpc>
                <a:spcPct val="90000"/>
              </a:lnSpc>
              <a:spcBef>
                <a:spcPts val="1000"/>
              </a:spcBef>
              <a:spcAft>
                <a:spcPts val="0"/>
              </a:spcAft>
              <a:buClr>
                <a:schemeClr val="dk1"/>
              </a:buClr>
              <a:buSzPts val="2800"/>
              <a:buNone/>
            </a:pPr>
            <a:endParaRPr/>
          </a:p>
        </p:txBody>
      </p:sp>
      <p:pic>
        <p:nvPicPr>
          <p:cNvPr id="1436" name="Google Shape;1436;p153"/>
          <p:cNvPicPr preferRelativeResize="0"/>
          <p:nvPr/>
        </p:nvPicPr>
        <p:blipFill rotWithShape="1">
          <a:blip r:embed="rId3">
            <a:alphaModFix/>
          </a:blip>
          <a:srcRect/>
          <a:stretch/>
        </p:blipFill>
        <p:spPr>
          <a:xfrm>
            <a:off x="3331768" y="2521545"/>
            <a:ext cx="4297332" cy="1027411"/>
          </a:xfrm>
          <a:prstGeom prst="rect">
            <a:avLst/>
          </a:prstGeom>
          <a:noFill/>
          <a:ln>
            <a:noFill/>
          </a:ln>
        </p:spPr>
      </p:pic>
      <p:sp>
        <p:nvSpPr>
          <p:cNvPr id="2" name="Date Placeholder 1">
            <a:extLst>
              <a:ext uri="{FF2B5EF4-FFF2-40B4-BE49-F238E27FC236}">
                <a16:creationId xmlns:a16="http://schemas.microsoft.com/office/drawing/2014/main" id="{1B113981-795C-305A-E055-B54986CA93C9}"/>
              </a:ext>
            </a:extLst>
          </p:cNvPr>
          <p:cNvSpPr>
            <a:spLocks noGrp="1"/>
          </p:cNvSpPr>
          <p:nvPr>
            <p:ph type="dt" idx="10"/>
          </p:nvPr>
        </p:nvSpPr>
        <p:spPr/>
        <p:txBody>
          <a:bodyPr/>
          <a:lstStyle/>
          <a:p>
            <a:fld id="{6AAC33C3-A59C-4A3E-BDCA-2634CF573C0A}" type="datetime1">
              <a:rPr lang="en-US" smtClean="0"/>
              <a:t>5/9/2022</a:t>
            </a:fld>
            <a:endParaRPr lang="en-US"/>
          </a:p>
        </p:txBody>
      </p:sp>
      <p:sp>
        <p:nvSpPr>
          <p:cNvPr id="3" name="Footer Placeholder 2">
            <a:extLst>
              <a:ext uri="{FF2B5EF4-FFF2-40B4-BE49-F238E27FC236}">
                <a16:creationId xmlns:a16="http://schemas.microsoft.com/office/drawing/2014/main" id="{036B82B4-D6B6-32CE-286A-D25117FC6337}"/>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2954DA41-88B2-54CC-633E-537472D1ED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153</a:t>
            </a:fld>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1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Paging Architecture</a:t>
            </a:r>
            <a:endParaRPr/>
          </a:p>
        </p:txBody>
      </p:sp>
      <p:sp>
        <p:nvSpPr>
          <p:cNvPr id="1442" name="Google Shape;1442;p154"/>
          <p:cNvSpPr/>
          <p:nvPr/>
        </p:nvSpPr>
        <p:spPr>
          <a:xfrm>
            <a:off x="2691201" y="1521198"/>
            <a:ext cx="5401922" cy="496148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D44AC96B-A961-B876-32EC-72E932E1F3D2}"/>
              </a:ext>
            </a:extLst>
          </p:cNvPr>
          <p:cNvSpPr>
            <a:spLocks noGrp="1"/>
          </p:cNvSpPr>
          <p:nvPr>
            <p:ph type="dt" idx="10"/>
          </p:nvPr>
        </p:nvSpPr>
        <p:spPr/>
        <p:txBody>
          <a:bodyPr/>
          <a:lstStyle/>
          <a:p>
            <a:fld id="{71E624E1-7670-43C3-A6AE-6A34B73E3187}" type="datetime1">
              <a:rPr lang="en-US" smtClean="0"/>
              <a:t>5/9/2022</a:t>
            </a:fld>
            <a:endParaRPr lang="en-US"/>
          </a:p>
        </p:txBody>
      </p:sp>
      <p:sp>
        <p:nvSpPr>
          <p:cNvPr id="3" name="Footer Placeholder 2">
            <a:extLst>
              <a:ext uri="{FF2B5EF4-FFF2-40B4-BE49-F238E27FC236}">
                <a16:creationId xmlns:a16="http://schemas.microsoft.com/office/drawing/2014/main" id="{199C775D-9903-F004-F51C-46FF66E71E4C}"/>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88E3FC75-982D-4A23-6091-BD623A7D54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154</a:t>
            </a:fld>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Page Address Extensions</a:t>
            </a:r>
            <a:endParaRPr/>
          </a:p>
        </p:txBody>
      </p:sp>
      <p:sp>
        <p:nvSpPr>
          <p:cNvPr id="1448" name="Google Shape;1448;p155"/>
          <p:cNvSpPr txBox="1">
            <a:spLocks noGrp="1"/>
          </p:cNvSpPr>
          <p:nvPr>
            <p:ph type="body" idx="1"/>
          </p:nvPr>
        </p:nvSpPr>
        <p:spPr>
          <a:xfrm>
            <a:off x="667034" y="1690688"/>
            <a:ext cx="10857931" cy="4588823"/>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32-bit address limits led Intel to create page address extension (PAE), allowing 32-bit apps access to more than 4GB of memory space</a:t>
            </a:r>
            <a:endParaRPr/>
          </a:p>
          <a:p>
            <a:pPr marL="228600" lvl="0" indent="-228600" algn="just" rtl="0">
              <a:lnSpc>
                <a:spcPct val="90000"/>
              </a:lnSpc>
              <a:spcBef>
                <a:spcPts val="1000"/>
              </a:spcBef>
              <a:spcAft>
                <a:spcPts val="0"/>
              </a:spcAft>
              <a:buClr>
                <a:schemeClr val="dk1"/>
              </a:buClr>
              <a:buSzPts val="2800"/>
              <a:buChar char="•"/>
            </a:pPr>
            <a:r>
              <a:rPr lang="en-US"/>
              <a:t>Paging went to a 3-level scheme</a:t>
            </a:r>
            <a:endParaRPr/>
          </a:p>
          <a:p>
            <a:pPr marL="228600" lvl="0" indent="-228600" algn="just" rtl="0">
              <a:lnSpc>
                <a:spcPct val="90000"/>
              </a:lnSpc>
              <a:spcBef>
                <a:spcPts val="1000"/>
              </a:spcBef>
              <a:spcAft>
                <a:spcPts val="0"/>
              </a:spcAft>
              <a:buClr>
                <a:schemeClr val="dk1"/>
              </a:buClr>
              <a:buSzPts val="2800"/>
              <a:buChar char="•"/>
            </a:pPr>
            <a:r>
              <a:rPr lang="en-US"/>
              <a:t>Top two bits refer to a page directory pointer table</a:t>
            </a:r>
            <a:endParaRPr/>
          </a:p>
          <a:p>
            <a:pPr marL="228600" lvl="0" indent="-228600" algn="just" rtl="0">
              <a:lnSpc>
                <a:spcPct val="90000"/>
              </a:lnSpc>
              <a:spcBef>
                <a:spcPts val="1000"/>
              </a:spcBef>
              <a:spcAft>
                <a:spcPts val="0"/>
              </a:spcAft>
              <a:buClr>
                <a:schemeClr val="dk1"/>
              </a:buClr>
              <a:buSzPts val="2800"/>
              <a:buChar char="•"/>
            </a:pPr>
            <a:r>
              <a:rPr lang="en-US"/>
              <a:t>Page-directory and page-table entries moved to 64-bits in size</a:t>
            </a:r>
            <a:endParaRPr/>
          </a:p>
          <a:p>
            <a:pPr marL="228600" lvl="0" indent="-228600" algn="just" rtl="0">
              <a:lnSpc>
                <a:spcPct val="90000"/>
              </a:lnSpc>
              <a:spcBef>
                <a:spcPts val="1000"/>
              </a:spcBef>
              <a:spcAft>
                <a:spcPts val="0"/>
              </a:spcAft>
              <a:buClr>
                <a:schemeClr val="dk1"/>
              </a:buClr>
              <a:buSzPts val="2800"/>
              <a:buChar char="•"/>
            </a:pPr>
            <a:r>
              <a:rPr lang="en-US"/>
              <a:t>Net effect is increasing address space to 36 bits – 64GB of physical  memory</a:t>
            </a:r>
            <a:endParaRPr/>
          </a:p>
          <a:p>
            <a:pPr marL="228600" lvl="0" indent="-228600" algn="just" rtl="0">
              <a:lnSpc>
                <a:spcPct val="90000"/>
              </a:lnSpc>
              <a:spcBef>
                <a:spcPts val="1000"/>
              </a:spcBef>
              <a:spcAft>
                <a:spcPts val="0"/>
              </a:spcAft>
              <a:buClr>
                <a:schemeClr val="dk1"/>
              </a:buClr>
              <a:buSzPts val="2800"/>
              <a:buChar char="•"/>
            </a:pPr>
            <a:r>
              <a:rPr lang="en-US"/>
              <a:t>Linux and MAC support PAE</a:t>
            </a:r>
            <a:endParaRPr/>
          </a:p>
          <a:p>
            <a:pPr marL="228600" lvl="0" indent="-228600" algn="just" rtl="0">
              <a:lnSpc>
                <a:spcPct val="90000"/>
              </a:lnSpc>
              <a:spcBef>
                <a:spcPts val="1000"/>
              </a:spcBef>
              <a:spcAft>
                <a:spcPts val="0"/>
              </a:spcAft>
              <a:buClr>
                <a:schemeClr val="dk1"/>
              </a:buClr>
              <a:buSzPts val="2800"/>
              <a:buChar char="•"/>
            </a:pPr>
            <a:r>
              <a:rPr lang="en-US"/>
              <a:t>But, 32-bit versions of Windows desktop operating systems still provide support for only 4 GB of physical memory, even if PAE is enabled.</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5D4890F3-18C8-138A-8A6D-9CF95C0151B8}"/>
              </a:ext>
            </a:extLst>
          </p:cNvPr>
          <p:cNvSpPr>
            <a:spLocks noGrp="1"/>
          </p:cNvSpPr>
          <p:nvPr>
            <p:ph type="dt" idx="10"/>
          </p:nvPr>
        </p:nvSpPr>
        <p:spPr/>
        <p:txBody>
          <a:bodyPr/>
          <a:lstStyle/>
          <a:p>
            <a:fld id="{167E7B1F-E1AC-426F-B9A8-3AD8F69D4008}" type="datetime1">
              <a:rPr lang="en-US" smtClean="0"/>
              <a:t>5/9/2022</a:t>
            </a:fld>
            <a:endParaRPr lang="en-US"/>
          </a:p>
        </p:txBody>
      </p:sp>
      <p:sp>
        <p:nvSpPr>
          <p:cNvPr id="3" name="Footer Placeholder 2">
            <a:extLst>
              <a:ext uri="{FF2B5EF4-FFF2-40B4-BE49-F238E27FC236}">
                <a16:creationId xmlns:a16="http://schemas.microsoft.com/office/drawing/2014/main" id="{91FFC1C3-0795-2D4F-C9C2-B7DD20D8BB97}"/>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832FB430-BE04-9A19-D813-5107285F17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155</a:t>
            </a:fld>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Page Address Extensions</a:t>
            </a:r>
            <a:endParaRPr/>
          </a:p>
        </p:txBody>
      </p:sp>
      <p:grpSp>
        <p:nvGrpSpPr>
          <p:cNvPr id="1454" name="Google Shape;1454;p156"/>
          <p:cNvGrpSpPr/>
          <p:nvPr/>
        </p:nvGrpSpPr>
        <p:grpSpPr>
          <a:xfrm>
            <a:off x="1842448" y="2063313"/>
            <a:ext cx="7888406" cy="3723338"/>
            <a:chOff x="1775297" y="3516041"/>
            <a:chExt cx="5611334" cy="2614311"/>
          </a:xfrm>
        </p:grpSpPr>
        <p:sp>
          <p:nvSpPr>
            <p:cNvPr id="1455" name="Google Shape;1455;p156"/>
            <p:cNvSpPr/>
            <p:nvPr/>
          </p:nvSpPr>
          <p:spPr>
            <a:xfrm>
              <a:off x="3521926" y="4647806"/>
              <a:ext cx="553085" cy="1045844"/>
            </a:xfrm>
            <a:custGeom>
              <a:avLst/>
              <a:gdLst/>
              <a:ahLst/>
              <a:cxnLst/>
              <a:rect l="l" t="t" r="r" b="b"/>
              <a:pathLst>
                <a:path w="553085" h="1045845" extrusionOk="0">
                  <a:moveTo>
                    <a:pt x="552653" y="464947"/>
                  </a:moveTo>
                  <a:lnTo>
                    <a:pt x="0" y="464947"/>
                  </a:lnTo>
                  <a:lnTo>
                    <a:pt x="0" y="1045438"/>
                  </a:lnTo>
                  <a:lnTo>
                    <a:pt x="552653" y="1045438"/>
                  </a:lnTo>
                  <a:lnTo>
                    <a:pt x="552653" y="464947"/>
                  </a:lnTo>
                  <a:close/>
                </a:path>
                <a:path w="553085" h="1045845" extrusionOk="0">
                  <a:moveTo>
                    <a:pt x="552653" y="0"/>
                  </a:moveTo>
                  <a:lnTo>
                    <a:pt x="0" y="0"/>
                  </a:lnTo>
                  <a:lnTo>
                    <a:pt x="0" y="263093"/>
                  </a:lnTo>
                  <a:lnTo>
                    <a:pt x="552653" y="263093"/>
                  </a:lnTo>
                  <a:lnTo>
                    <a:pt x="552653" y="0"/>
                  </a:lnTo>
                  <a:close/>
                </a:path>
              </a:pathLst>
            </a:custGeom>
            <a:solidFill>
              <a:srgbClr val="C6EA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56" name="Google Shape;1456;p156"/>
            <p:cNvSpPr/>
            <p:nvPr/>
          </p:nvSpPr>
          <p:spPr>
            <a:xfrm>
              <a:off x="3521926" y="4647795"/>
              <a:ext cx="553085" cy="1045844"/>
            </a:xfrm>
            <a:custGeom>
              <a:avLst/>
              <a:gdLst/>
              <a:ahLst/>
              <a:cxnLst/>
              <a:rect l="l" t="t" r="r" b="b"/>
              <a:pathLst>
                <a:path w="553085" h="1045845" extrusionOk="0">
                  <a:moveTo>
                    <a:pt x="552654" y="1045445"/>
                  </a:moveTo>
                  <a:lnTo>
                    <a:pt x="0" y="1045445"/>
                  </a:lnTo>
                  <a:lnTo>
                    <a:pt x="0" y="0"/>
                  </a:lnTo>
                  <a:lnTo>
                    <a:pt x="552654" y="0"/>
                  </a:lnTo>
                  <a:lnTo>
                    <a:pt x="552654" y="1045445"/>
                  </a:lnTo>
                  <a:close/>
                </a:path>
              </a:pathLst>
            </a:custGeom>
            <a:noFill/>
            <a:ln w="952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57" name="Google Shape;1457;p156"/>
            <p:cNvSpPr/>
            <p:nvPr/>
          </p:nvSpPr>
          <p:spPr>
            <a:xfrm>
              <a:off x="5069649" y="4647806"/>
              <a:ext cx="551815" cy="1045844"/>
            </a:xfrm>
            <a:custGeom>
              <a:avLst/>
              <a:gdLst/>
              <a:ahLst/>
              <a:cxnLst/>
              <a:rect l="l" t="t" r="r" b="b"/>
              <a:pathLst>
                <a:path w="551814" h="1045845" extrusionOk="0">
                  <a:moveTo>
                    <a:pt x="551332" y="464947"/>
                  </a:moveTo>
                  <a:lnTo>
                    <a:pt x="0" y="464947"/>
                  </a:lnTo>
                  <a:lnTo>
                    <a:pt x="0" y="1045438"/>
                  </a:lnTo>
                  <a:lnTo>
                    <a:pt x="551332" y="1045438"/>
                  </a:lnTo>
                  <a:lnTo>
                    <a:pt x="551332" y="464947"/>
                  </a:lnTo>
                  <a:close/>
                </a:path>
                <a:path w="551814" h="1045845" extrusionOk="0">
                  <a:moveTo>
                    <a:pt x="551332" y="0"/>
                  </a:moveTo>
                  <a:lnTo>
                    <a:pt x="0" y="0"/>
                  </a:lnTo>
                  <a:lnTo>
                    <a:pt x="0" y="263093"/>
                  </a:lnTo>
                  <a:lnTo>
                    <a:pt x="551332" y="263093"/>
                  </a:lnTo>
                  <a:lnTo>
                    <a:pt x="551332" y="0"/>
                  </a:lnTo>
                  <a:close/>
                </a:path>
              </a:pathLst>
            </a:custGeom>
            <a:solidFill>
              <a:srgbClr val="C6EA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58" name="Google Shape;1458;p156"/>
            <p:cNvSpPr/>
            <p:nvPr/>
          </p:nvSpPr>
          <p:spPr>
            <a:xfrm>
              <a:off x="5069656" y="4647795"/>
              <a:ext cx="551815" cy="1045844"/>
            </a:xfrm>
            <a:custGeom>
              <a:avLst/>
              <a:gdLst/>
              <a:ahLst/>
              <a:cxnLst/>
              <a:rect l="l" t="t" r="r" b="b"/>
              <a:pathLst>
                <a:path w="551814" h="1045845" extrusionOk="0">
                  <a:moveTo>
                    <a:pt x="551336" y="1045445"/>
                  </a:moveTo>
                  <a:lnTo>
                    <a:pt x="0" y="1045445"/>
                  </a:lnTo>
                  <a:lnTo>
                    <a:pt x="0" y="0"/>
                  </a:lnTo>
                  <a:lnTo>
                    <a:pt x="551336" y="0"/>
                  </a:lnTo>
                  <a:lnTo>
                    <a:pt x="551336" y="1045445"/>
                  </a:lnTo>
                  <a:close/>
                </a:path>
              </a:pathLst>
            </a:custGeom>
            <a:noFill/>
            <a:ln w="952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59" name="Google Shape;1459;p156"/>
            <p:cNvSpPr/>
            <p:nvPr/>
          </p:nvSpPr>
          <p:spPr>
            <a:xfrm>
              <a:off x="6591352" y="4825997"/>
              <a:ext cx="551815" cy="867410"/>
            </a:xfrm>
            <a:custGeom>
              <a:avLst/>
              <a:gdLst/>
              <a:ahLst/>
              <a:cxnLst/>
              <a:rect l="l" t="t" r="r" b="b"/>
              <a:pathLst>
                <a:path w="551815" h="867410" extrusionOk="0">
                  <a:moveTo>
                    <a:pt x="551336" y="0"/>
                  </a:moveTo>
                  <a:lnTo>
                    <a:pt x="0" y="0"/>
                  </a:lnTo>
                  <a:lnTo>
                    <a:pt x="0" y="867244"/>
                  </a:lnTo>
                  <a:lnTo>
                    <a:pt x="551336" y="867244"/>
                  </a:lnTo>
                  <a:lnTo>
                    <a:pt x="551336" y="0"/>
                  </a:lnTo>
                  <a:close/>
                </a:path>
              </a:pathLst>
            </a:custGeom>
            <a:solidFill>
              <a:srgbClr val="C6EA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0" name="Google Shape;1460;p156"/>
            <p:cNvSpPr/>
            <p:nvPr/>
          </p:nvSpPr>
          <p:spPr>
            <a:xfrm>
              <a:off x="6591352" y="4825997"/>
              <a:ext cx="551815" cy="867410"/>
            </a:xfrm>
            <a:custGeom>
              <a:avLst/>
              <a:gdLst/>
              <a:ahLst/>
              <a:cxnLst/>
              <a:rect l="l" t="t" r="r" b="b"/>
              <a:pathLst>
                <a:path w="551815" h="867410" extrusionOk="0">
                  <a:moveTo>
                    <a:pt x="551336" y="867244"/>
                  </a:moveTo>
                  <a:lnTo>
                    <a:pt x="0" y="867244"/>
                  </a:lnTo>
                  <a:lnTo>
                    <a:pt x="0" y="0"/>
                  </a:lnTo>
                  <a:lnTo>
                    <a:pt x="551336" y="0"/>
                  </a:lnTo>
                  <a:lnTo>
                    <a:pt x="551336" y="867244"/>
                  </a:lnTo>
                  <a:close/>
                </a:path>
              </a:pathLst>
            </a:custGeom>
            <a:noFill/>
            <a:ln w="952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1" name="Google Shape;1461;p156"/>
            <p:cNvSpPr/>
            <p:nvPr/>
          </p:nvSpPr>
          <p:spPr>
            <a:xfrm>
              <a:off x="6706365" y="5093270"/>
              <a:ext cx="318839" cy="1183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2" name="Google Shape;1462;p156"/>
            <p:cNvSpPr/>
            <p:nvPr/>
          </p:nvSpPr>
          <p:spPr>
            <a:xfrm>
              <a:off x="6711308" y="5322964"/>
              <a:ext cx="313896" cy="126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3" name="Google Shape;1463;p156"/>
            <p:cNvSpPr/>
            <p:nvPr/>
          </p:nvSpPr>
          <p:spPr>
            <a:xfrm>
              <a:off x="2179510" y="4826000"/>
              <a:ext cx="551815" cy="867410"/>
            </a:xfrm>
            <a:custGeom>
              <a:avLst/>
              <a:gdLst/>
              <a:ahLst/>
              <a:cxnLst/>
              <a:rect l="l" t="t" r="r" b="b"/>
              <a:pathLst>
                <a:path w="551814" h="867410" extrusionOk="0">
                  <a:moveTo>
                    <a:pt x="551345" y="425970"/>
                  </a:moveTo>
                  <a:lnTo>
                    <a:pt x="0" y="425970"/>
                  </a:lnTo>
                  <a:lnTo>
                    <a:pt x="0" y="867244"/>
                  </a:lnTo>
                  <a:lnTo>
                    <a:pt x="551345" y="867244"/>
                  </a:lnTo>
                  <a:lnTo>
                    <a:pt x="551345" y="425970"/>
                  </a:lnTo>
                  <a:close/>
                </a:path>
                <a:path w="551814" h="867410" extrusionOk="0">
                  <a:moveTo>
                    <a:pt x="551345" y="0"/>
                  </a:moveTo>
                  <a:lnTo>
                    <a:pt x="0" y="0"/>
                  </a:lnTo>
                  <a:lnTo>
                    <a:pt x="0" y="224116"/>
                  </a:lnTo>
                  <a:lnTo>
                    <a:pt x="551345" y="224116"/>
                  </a:lnTo>
                  <a:lnTo>
                    <a:pt x="551345" y="0"/>
                  </a:lnTo>
                  <a:close/>
                </a:path>
              </a:pathLst>
            </a:custGeom>
            <a:solidFill>
              <a:srgbClr val="C6EA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4" name="Google Shape;1464;p156"/>
            <p:cNvSpPr/>
            <p:nvPr/>
          </p:nvSpPr>
          <p:spPr>
            <a:xfrm>
              <a:off x="2059616" y="3634385"/>
              <a:ext cx="5327015" cy="2059305"/>
            </a:xfrm>
            <a:custGeom>
              <a:avLst/>
              <a:gdLst/>
              <a:ahLst/>
              <a:cxnLst/>
              <a:rect l="l" t="t" r="r" b="b"/>
              <a:pathLst>
                <a:path w="5327015" h="2059304" extrusionOk="0">
                  <a:moveTo>
                    <a:pt x="671243" y="2058855"/>
                  </a:moveTo>
                  <a:lnTo>
                    <a:pt x="119906" y="2058855"/>
                  </a:lnTo>
                  <a:lnTo>
                    <a:pt x="119906" y="1191611"/>
                  </a:lnTo>
                  <a:lnTo>
                    <a:pt x="671243" y="1191611"/>
                  </a:lnTo>
                  <a:lnTo>
                    <a:pt x="671243" y="2058855"/>
                  </a:lnTo>
                  <a:close/>
                </a:path>
                <a:path w="5327015" h="2059304" extrusionOk="0">
                  <a:moveTo>
                    <a:pt x="0" y="0"/>
                  </a:moveTo>
                  <a:lnTo>
                    <a:pt x="0" y="93301"/>
                  </a:lnTo>
                  <a:lnTo>
                    <a:pt x="5326609" y="93301"/>
                  </a:lnTo>
                  <a:lnTo>
                    <a:pt x="5326609" y="0"/>
                  </a:lnTo>
                </a:path>
                <a:path w="5327015" h="2059304" extrusionOk="0">
                  <a:moveTo>
                    <a:pt x="289262" y="93301"/>
                  </a:moveTo>
                  <a:lnTo>
                    <a:pt x="289262" y="93301"/>
                  </a:lnTo>
                  <a:lnTo>
                    <a:pt x="289262" y="0"/>
                  </a:lnTo>
                </a:path>
                <a:path w="5327015" h="2059304" extrusionOk="0">
                  <a:moveTo>
                    <a:pt x="2060608" y="93301"/>
                  </a:moveTo>
                  <a:lnTo>
                    <a:pt x="2060608" y="93301"/>
                  </a:lnTo>
                  <a:lnTo>
                    <a:pt x="2060608" y="0"/>
                  </a:lnTo>
                </a:path>
                <a:path w="5327015" h="2059304" extrusionOk="0">
                  <a:moveTo>
                    <a:pt x="3759106" y="93301"/>
                  </a:moveTo>
                  <a:lnTo>
                    <a:pt x="3759106" y="93301"/>
                  </a:lnTo>
                  <a:lnTo>
                    <a:pt x="3759106" y="0"/>
                  </a:lnTo>
                </a:path>
              </a:pathLst>
            </a:custGeom>
            <a:noFill/>
            <a:ln w="952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5" name="Google Shape;1465;p156"/>
            <p:cNvSpPr/>
            <p:nvPr/>
          </p:nvSpPr>
          <p:spPr>
            <a:xfrm>
              <a:off x="4455211" y="3548131"/>
              <a:ext cx="314060" cy="1252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6" name="Google Shape;1466;p156"/>
            <p:cNvSpPr/>
            <p:nvPr/>
          </p:nvSpPr>
          <p:spPr>
            <a:xfrm>
              <a:off x="4820022" y="3517525"/>
              <a:ext cx="312742" cy="122424"/>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7" name="Google Shape;1467;p156"/>
            <p:cNvSpPr/>
            <p:nvPr/>
          </p:nvSpPr>
          <p:spPr>
            <a:xfrm>
              <a:off x="6183369" y="3516041"/>
              <a:ext cx="352453" cy="12390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8" name="Google Shape;1468;p156"/>
            <p:cNvSpPr/>
            <p:nvPr/>
          </p:nvSpPr>
          <p:spPr>
            <a:xfrm>
              <a:off x="2657913" y="3548131"/>
              <a:ext cx="313994" cy="125206"/>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9" name="Google Shape;1469;p156"/>
            <p:cNvSpPr/>
            <p:nvPr/>
          </p:nvSpPr>
          <p:spPr>
            <a:xfrm>
              <a:off x="3025130" y="3517525"/>
              <a:ext cx="67887" cy="122423"/>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0" name="Google Shape;1470;p156"/>
            <p:cNvSpPr/>
            <p:nvPr/>
          </p:nvSpPr>
          <p:spPr>
            <a:xfrm>
              <a:off x="3112782" y="3517531"/>
              <a:ext cx="12700" cy="120014"/>
            </a:xfrm>
            <a:custGeom>
              <a:avLst/>
              <a:gdLst/>
              <a:ahLst/>
              <a:cxnLst/>
              <a:rect l="l" t="t" r="r" b="b"/>
              <a:pathLst>
                <a:path w="12700" h="120014" extrusionOk="0">
                  <a:moveTo>
                    <a:pt x="12357" y="33388"/>
                  </a:moveTo>
                  <a:lnTo>
                    <a:pt x="0" y="33388"/>
                  </a:lnTo>
                  <a:lnTo>
                    <a:pt x="0" y="119646"/>
                  </a:lnTo>
                  <a:lnTo>
                    <a:pt x="12357" y="119646"/>
                  </a:lnTo>
                  <a:lnTo>
                    <a:pt x="12357" y="33388"/>
                  </a:lnTo>
                  <a:close/>
                </a:path>
                <a:path w="12700" h="120014" extrusionOk="0">
                  <a:moveTo>
                    <a:pt x="12357" y="0"/>
                  </a:moveTo>
                  <a:lnTo>
                    <a:pt x="0" y="0"/>
                  </a:lnTo>
                  <a:lnTo>
                    <a:pt x="0" y="16700"/>
                  </a:lnTo>
                  <a:lnTo>
                    <a:pt x="12357" y="16700"/>
                  </a:lnTo>
                  <a:lnTo>
                    <a:pt x="12357"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1" name="Google Shape;1471;p156"/>
            <p:cNvSpPr/>
            <p:nvPr/>
          </p:nvSpPr>
          <p:spPr>
            <a:xfrm>
              <a:off x="3146240" y="3525872"/>
              <a:ext cx="440113" cy="146166"/>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2" name="Google Shape;1472;p156"/>
            <p:cNvSpPr/>
            <p:nvPr/>
          </p:nvSpPr>
          <p:spPr>
            <a:xfrm>
              <a:off x="2025013" y="3790382"/>
              <a:ext cx="71693" cy="119641"/>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3" name="Google Shape;1473;p156"/>
            <p:cNvSpPr/>
            <p:nvPr/>
          </p:nvSpPr>
          <p:spPr>
            <a:xfrm>
              <a:off x="2116479" y="3790382"/>
              <a:ext cx="38735" cy="115570"/>
            </a:xfrm>
            <a:custGeom>
              <a:avLst/>
              <a:gdLst/>
              <a:ahLst/>
              <a:cxnLst/>
              <a:rect l="l" t="t" r="r" b="b"/>
              <a:pathLst>
                <a:path w="38735" h="115570" extrusionOk="0">
                  <a:moveTo>
                    <a:pt x="38326" y="0"/>
                  </a:moveTo>
                  <a:lnTo>
                    <a:pt x="28440" y="0"/>
                  </a:lnTo>
                  <a:lnTo>
                    <a:pt x="24865" y="10859"/>
                  </a:lnTo>
                  <a:lnTo>
                    <a:pt x="19317" y="17320"/>
                  </a:lnTo>
                  <a:lnTo>
                    <a:pt x="11221" y="20685"/>
                  </a:lnTo>
                  <a:lnTo>
                    <a:pt x="0" y="22258"/>
                  </a:lnTo>
                  <a:lnTo>
                    <a:pt x="0" y="33388"/>
                  </a:lnTo>
                  <a:lnTo>
                    <a:pt x="24732" y="33388"/>
                  </a:lnTo>
                  <a:lnTo>
                    <a:pt x="24732" y="115375"/>
                  </a:lnTo>
                  <a:lnTo>
                    <a:pt x="38326" y="115375"/>
                  </a:lnTo>
                  <a:lnTo>
                    <a:pt x="38326"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4" name="Google Shape;1474;p156"/>
            <p:cNvSpPr/>
            <p:nvPr/>
          </p:nvSpPr>
          <p:spPr>
            <a:xfrm>
              <a:off x="2227735" y="3790382"/>
              <a:ext cx="153290" cy="119641"/>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5" name="Google Shape;1475;p156"/>
            <p:cNvSpPr/>
            <p:nvPr/>
          </p:nvSpPr>
          <p:spPr>
            <a:xfrm>
              <a:off x="2427986" y="3790382"/>
              <a:ext cx="154496" cy="119641"/>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6" name="Google Shape;1476;p156"/>
            <p:cNvSpPr/>
            <p:nvPr/>
          </p:nvSpPr>
          <p:spPr>
            <a:xfrm>
              <a:off x="2193116" y="3727687"/>
              <a:ext cx="263525" cy="1040130"/>
            </a:xfrm>
            <a:custGeom>
              <a:avLst/>
              <a:gdLst/>
              <a:ahLst/>
              <a:cxnLst/>
              <a:rect l="l" t="t" r="r" b="b"/>
              <a:pathLst>
                <a:path w="263525" h="1040129" extrusionOk="0">
                  <a:moveTo>
                    <a:pt x="263310" y="1039843"/>
                  </a:moveTo>
                  <a:lnTo>
                    <a:pt x="263310" y="640314"/>
                  </a:lnTo>
                  <a:lnTo>
                    <a:pt x="0" y="640314"/>
                  </a:lnTo>
                  <a:lnTo>
                    <a:pt x="0" y="0"/>
                  </a:lnTo>
                </a:path>
              </a:pathLst>
            </a:custGeom>
            <a:noFill/>
            <a:ln w="1617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7" name="Google Shape;1477;p156"/>
            <p:cNvSpPr/>
            <p:nvPr/>
          </p:nvSpPr>
          <p:spPr>
            <a:xfrm>
              <a:off x="2423043" y="4736887"/>
              <a:ext cx="64769" cy="85090"/>
            </a:xfrm>
            <a:custGeom>
              <a:avLst/>
              <a:gdLst/>
              <a:ahLst/>
              <a:cxnLst/>
              <a:rect l="l" t="t" r="r" b="b"/>
              <a:pathLst>
                <a:path w="64769" h="85089" extrusionOk="0">
                  <a:moveTo>
                    <a:pt x="64278" y="0"/>
                  </a:moveTo>
                  <a:lnTo>
                    <a:pt x="32147" y="15321"/>
                  </a:lnTo>
                  <a:lnTo>
                    <a:pt x="0" y="0"/>
                  </a:lnTo>
                  <a:lnTo>
                    <a:pt x="32147" y="84917"/>
                  </a:lnTo>
                  <a:lnTo>
                    <a:pt x="64278"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8" name="Google Shape;1478;p156"/>
            <p:cNvSpPr/>
            <p:nvPr/>
          </p:nvSpPr>
          <p:spPr>
            <a:xfrm>
              <a:off x="3953472" y="3790382"/>
              <a:ext cx="70358" cy="115375"/>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9" name="Google Shape;1479;p156"/>
            <p:cNvSpPr/>
            <p:nvPr/>
          </p:nvSpPr>
          <p:spPr>
            <a:xfrm>
              <a:off x="4047393" y="3790382"/>
              <a:ext cx="37465" cy="115570"/>
            </a:xfrm>
            <a:custGeom>
              <a:avLst/>
              <a:gdLst/>
              <a:ahLst/>
              <a:cxnLst/>
              <a:rect l="l" t="t" r="r" b="b"/>
              <a:pathLst>
                <a:path w="37464" h="115570" extrusionOk="0">
                  <a:moveTo>
                    <a:pt x="37074" y="0"/>
                  </a:moveTo>
                  <a:lnTo>
                    <a:pt x="27187" y="0"/>
                  </a:lnTo>
                  <a:lnTo>
                    <a:pt x="23588" y="10859"/>
                  </a:lnTo>
                  <a:lnTo>
                    <a:pt x="18166" y="17320"/>
                  </a:lnTo>
                  <a:lnTo>
                    <a:pt x="10458" y="20685"/>
                  </a:lnTo>
                  <a:lnTo>
                    <a:pt x="0" y="22258"/>
                  </a:lnTo>
                  <a:lnTo>
                    <a:pt x="0" y="33388"/>
                  </a:lnTo>
                  <a:lnTo>
                    <a:pt x="23398" y="33388"/>
                  </a:lnTo>
                  <a:lnTo>
                    <a:pt x="23398" y="115375"/>
                  </a:lnTo>
                  <a:lnTo>
                    <a:pt x="37074" y="115375"/>
                  </a:lnTo>
                  <a:lnTo>
                    <a:pt x="37074"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0" name="Google Shape;1480;p156"/>
            <p:cNvSpPr/>
            <p:nvPr/>
          </p:nvSpPr>
          <p:spPr>
            <a:xfrm>
              <a:off x="4151201" y="3790382"/>
              <a:ext cx="155712" cy="119641"/>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1" name="Google Shape;1481;p156"/>
            <p:cNvSpPr/>
            <p:nvPr/>
          </p:nvSpPr>
          <p:spPr>
            <a:xfrm>
              <a:off x="5643237" y="3790382"/>
              <a:ext cx="38735" cy="115570"/>
            </a:xfrm>
            <a:custGeom>
              <a:avLst/>
              <a:gdLst/>
              <a:ahLst/>
              <a:cxnLst/>
              <a:rect l="l" t="t" r="r" b="b"/>
              <a:pathLst>
                <a:path w="38735" h="115570" extrusionOk="0">
                  <a:moveTo>
                    <a:pt x="38392" y="0"/>
                  </a:moveTo>
                  <a:lnTo>
                    <a:pt x="28506" y="0"/>
                  </a:lnTo>
                  <a:lnTo>
                    <a:pt x="24886" y="10859"/>
                  </a:lnTo>
                  <a:lnTo>
                    <a:pt x="19319" y="17320"/>
                  </a:lnTo>
                  <a:lnTo>
                    <a:pt x="11220" y="20685"/>
                  </a:lnTo>
                  <a:lnTo>
                    <a:pt x="0" y="22258"/>
                  </a:lnTo>
                  <a:lnTo>
                    <a:pt x="0" y="33388"/>
                  </a:lnTo>
                  <a:lnTo>
                    <a:pt x="24716" y="33388"/>
                  </a:lnTo>
                  <a:lnTo>
                    <a:pt x="24716" y="115375"/>
                  </a:lnTo>
                  <a:lnTo>
                    <a:pt x="38392" y="115375"/>
                  </a:lnTo>
                  <a:lnTo>
                    <a:pt x="38392"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2" name="Google Shape;1482;p156"/>
            <p:cNvSpPr/>
            <p:nvPr/>
          </p:nvSpPr>
          <p:spPr>
            <a:xfrm>
              <a:off x="5714914" y="3790382"/>
              <a:ext cx="70523" cy="115375"/>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3" name="Google Shape;1483;p156"/>
            <p:cNvSpPr/>
            <p:nvPr/>
          </p:nvSpPr>
          <p:spPr>
            <a:xfrm>
              <a:off x="5849696" y="3790391"/>
              <a:ext cx="109220" cy="115570"/>
            </a:xfrm>
            <a:custGeom>
              <a:avLst/>
              <a:gdLst/>
              <a:ahLst/>
              <a:cxnLst/>
              <a:rect l="l" t="t" r="r" b="b"/>
              <a:pathLst>
                <a:path w="109220" h="115570" extrusionOk="0">
                  <a:moveTo>
                    <a:pt x="37071" y="0"/>
                  </a:moveTo>
                  <a:lnTo>
                    <a:pt x="27190" y="0"/>
                  </a:lnTo>
                  <a:lnTo>
                    <a:pt x="23583" y="10858"/>
                  </a:lnTo>
                  <a:lnTo>
                    <a:pt x="18161" y="17322"/>
                  </a:lnTo>
                  <a:lnTo>
                    <a:pt x="10452" y="20688"/>
                  </a:lnTo>
                  <a:lnTo>
                    <a:pt x="0" y="22263"/>
                  </a:lnTo>
                  <a:lnTo>
                    <a:pt x="0" y="33388"/>
                  </a:lnTo>
                  <a:lnTo>
                    <a:pt x="23393" y="33388"/>
                  </a:lnTo>
                  <a:lnTo>
                    <a:pt x="23393" y="115379"/>
                  </a:lnTo>
                  <a:lnTo>
                    <a:pt x="37071" y="115379"/>
                  </a:lnTo>
                  <a:lnTo>
                    <a:pt x="37071" y="0"/>
                  </a:lnTo>
                  <a:close/>
                </a:path>
                <a:path w="109220" h="115570" extrusionOk="0">
                  <a:moveTo>
                    <a:pt x="108750" y="0"/>
                  </a:moveTo>
                  <a:lnTo>
                    <a:pt x="98856" y="0"/>
                  </a:lnTo>
                  <a:lnTo>
                    <a:pt x="95338" y="10858"/>
                  </a:lnTo>
                  <a:lnTo>
                    <a:pt x="89801" y="17322"/>
                  </a:lnTo>
                  <a:lnTo>
                    <a:pt x="81673" y="20688"/>
                  </a:lnTo>
                  <a:lnTo>
                    <a:pt x="70358" y="22263"/>
                  </a:lnTo>
                  <a:lnTo>
                    <a:pt x="70358" y="33388"/>
                  </a:lnTo>
                  <a:lnTo>
                    <a:pt x="95237" y="33388"/>
                  </a:lnTo>
                  <a:lnTo>
                    <a:pt x="95237" y="115379"/>
                  </a:lnTo>
                  <a:lnTo>
                    <a:pt x="108750" y="115379"/>
                  </a:lnTo>
                  <a:lnTo>
                    <a:pt x="108750"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4" name="Google Shape;1484;p156"/>
            <p:cNvSpPr/>
            <p:nvPr/>
          </p:nvSpPr>
          <p:spPr>
            <a:xfrm>
              <a:off x="5189612" y="5804609"/>
              <a:ext cx="313896" cy="126671"/>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5" name="Google Shape;1485;p156"/>
            <p:cNvSpPr/>
            <p:nvPr/>
          </p:nvSpPr>
          <p:spPr>
            <a:xfrm>
              <a:off x="5187141" y="5975834"/>
              <a:ext cx="312742" cy="121108"/>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6" name="Google Shape;1486;p156"/>
            <p:cNvSpPr/>
            <p:nvPr/>
          </p:nvSpPr>
          <p:spPr>
            <a:xfrm>
              <a:off x="1775297" y="3719560"/>
              <a:ext cx="4816055" cy="2410792"/>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sp>
        <p:nvSpPr>
          <p:cNvPr id="2" name="Date Placeholder 1">
            <a:extLst>
              <a:ext uri="{FF2B5EF4-FFF2-40B4-BE49-F238E27FC236}">
                <a16:creationId xmlns:a16="http://schemas.microsoft.com/office/drawing/2014/main" id="{CDC2D9C2-8669-32E4-70D0-6220A55C652F}"/>
              </a:ext>
            </a:extLst>
          </p:cNvPr>
          <p:cNvSpPr>
            <a:spLocks noGrp="1"/>
          </p:cNvSpPr>
          <p:nvPr>
            <p:ph type="dt" idx="10"/>
          </p:nvPr>
        </p:nvSpPr>
        <p:spPr/>
        <p:txBody>
          <a:bodyPr/>
          <a:lstStyle/>
          <a:p>
            <a:fld id="{4C4E82F2-33DC-4326-9E16-6CB7B2B620A0}" type="datetime1">
              <a:rPr lang="en-US" smtClean="0"/>
              <a:t>5/9/2022</a:t>
            </a:fld>
            <a:endParaRPr lang="en-US"/>
          </a:p>
        </p:txBody>
      </p:sp>
      <p:sp>
        <p:nvSpPr>
          <p:cNvPr id="3" name="Footer Placeholder 2">
            <a:extLst>
              <a:ext uri="{FF2B5EF4-FFF2-40B4-BE49-F238E27FC236}">
                <a16:creationId xmlns:a16="http://schemas.microsoft.com/office/drawing/2014/main" id="{17374B95-0936-0135-F2A2-163DD6FFFF99}"/>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F8AC0C3B-19C4-FC6A-E37B-72D3A4B85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156</a:t>
            </a:fld>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x86-64</a:t>
            </a:r>
            <a:endParaRPr/>
          </a:p>
        </p:txBody>
      </p:sp>
      <p:sp>
        <p:nvSpPr>
          <p:cNvPr id="1492" name="Google Shape;1492;p1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Current generation Intel x86 architecture</a:t>
            </a:r>
            <a:endParaRPr/>
          </a:p>
          <a:p>
            <a:pPr marL="228600" lvl="0" indent="-228600" algn="just" rtl="0">
              <a:lnSpc>
                <a:spcPct val="90000"/>
              </a:lnSpc>
              <a:spcBef>
                <a:spcPts val="1000"/>
              </a:spcBef>
              <a:spcAft>
                <a:spcPts val="0"/>
              </a:spcAft>
              <a:buClr>
                <a:schemeClr val="dk1"/>
              </a:buClr>
              <a:buSzPts val="2800"/>
              <a:buChar char="•"/>
            </a:pPr>
            <a:r>
              <a:rPr lang="en-US"/>
              <a:t>Support for larger physical and logical address spaces</a:t>
            </a:r>
            <a:endParaRPr/>
          </a:p>
          <a:p>
            <a:pPr marL="228600" lvl="0" indent="-228600" algn="just" rtl="0">
              <a:lnSpc>
                <a:spcPct val="90000"/>
              </a:lnSpc>
              <a:spcBef>
                <a:spcPts val="1000"/>
              </a:spcBef>
              <a:spcAft>
                <a:spcPts val="0"/>
              </a:spcAft>
              <a:buClr>
                <a:schemeClr val="dk1"/>
              </a:buClr>
              <a:buSzPts val="2800"/>
              <a:buChar char="•"/>
            </a:pPr>
            <a:r>
              <a:rPr lang="en-US"/>
              <a:t>64 bit-systems can address 2</a:t>
            </a:r>
            <a:r>
              <a:rPr lang="en-US" baseline="30000"/>
              <a:t>64</a:t>
            </a:r>
            <a:r>
              <a:rPr lang="en-US"/>
              <a:t> of addressable memory (16 exabytes)</a:t>
            </a:r>
            <a:endParaRPr/>
          </a:p>
          <a:p>
            <a:pPr marL="228600" lvl="0" indent="-228600" algn="just" rtl="0">
              <a:lnSpc>
                <a:spcPct val="90000"/>
              </a:lnSpc>
              <a:spcBef>
                <a:spcPts val="1000"/>
              </a:spcBef>
              <a:spcAft>
                <a:spcPts val="0"/>
              </a:spcAft>
              <a:buClr>
                <a:schemeClr val="dk1"/>
              </a:buClr>
              <a:buSzPts val="2800"/>
              <a:buChar char="•"/>
            </a:pPr>
            <a:r>
              <a:rPr lang="en-US"/>
              <a:t>In practice, only implement 48 bit addressing</a:t>
            </a:r>
            <a:endParaRPr/>
          </a:p>
          <a:p>
            <a:pPr marL="685800" lvl="1" indent="-228600" algn="just" rtl="0">
              <a:lnSpc>
                <a:spcPct val="90000"/>
              </a:lnSpc>
              <a:spcBef>
                <a:spcPts val="500"/>
              </a:spcBef>
              <a:spcAft>
                <a:spcPts val="0"/>
              </a:spcAft>
              <a:buClr>
                <a:schemeClr val="dk1"/>
              </a:buClr>
              <a:buSzPts val="2800"/>
              <a:buChar char="•"/>
            </a:pPr>
            <a:r>
              <a:rPr lang="en-US"/>
              <a:t>Page sizes of 4 KB, 2 MB, 1 GB</a:t>
            </a:r>
            <a:endParaRPr/>
          </a:p>
          <a:p>
            <a:pPr marL="685800" lvl="1" indent="-228600" algn="just" rtl="0">
              <a:lnSpc>
                <a:spcPct val="90000"/>
              </a:lnSpc>
              <a:spcBef>
                <a:spcPts val="500"/>
              </a:spcBef>
              <a:spcAft>
                <a:spcPts val="0"/>
              </a:spcAft>
              <a:buClr>
                <a:schemeClr val="dk1"/>
              </a:buClr>
              <a:buSzPts val="2800"/>
              <a:buChar char="•"/>
            </a:pPr>
            <a:r>
              <a:rPr lang="en-US"/>
              <a:t>Four levels of paging hierarchy</a:t>
            </a:r>
            <a:endParaRPr/>
          </a:p>
          <a:p>
            <a:pPr marL="228600" lvl="0" indent="-228600" algn="just" rtl="0">
              <a:lnSpc>
                <a:spcPct val="90000"/>
              </a:lnSpc>
              <a:spcBef>
                <a:spcPts val="1000"/>
              </a:spcBef>
              <a:spcAft>
                <a:spcPts val="0"/>
              </a:spcAft>
              <a:buClr>
                <a:schemeClr val="dk1"/>
              </a:buClr>
              <a:buSzPts val="2800"/>
              <a:buChar char="•"/>
            </a:pPr>
            <a:r>
              <a:rPr lang="en-US"/>
              <a:t>Can also use PAE so virtual addresses are 48 bits and physical addresses are 52 bits</a:t>
            </a:r>
            <a:endParaRPr/>
          </a:p>
        </p:txBody>
      </p:sp>
      <p:grpSp>
        <p:nvGrpSpPr>
          <p:cNvPr id="1493" name="Google Shape;1493;p157"/>
          <p:cNvGrpSpPr/>
          <p:nvPr/>
        </p:nvGrpSpPr>
        <p:grpSpPr>
          <a:xfrm>
            <a:off x="1907225" y="5357528"/>
            <a:ext cx="8219414" cy="565600"/>
            <a:chOff x="1156598" y="4129229"/>
            <a:chExt cx="7277100" cy="457360"/>
          </a:xfrm>
        </p:grpSpPr>
        <p:sp>
          <p:nvSpPr>
            <p:cNvPr id="1494" name="Google Shape;1494;p157"/>
            <p:cNvSpPr/>
            <p:nvPr/>
          </p:nvSpPr>
          <p:spPr>
            <a:xfrm>
              <a:off x="1156598" y="4449429"/>
              <a:ext cx="7277100" cy="137160"/>
            </a:xfrm>
            <a:custGeom>
              <a:avLst/>
              <a:gdLst/>
              <a:ahLst/>
              <a:cxnLst/>
              <a:rect l="l" t="t" r="r" b="b"/>
              <a:pathLst>
                <a:path w="7277100" h="137160" extrusionOk="0">
                  <a:moveTo>
                    <a:pt x="0" y="0"/>
                  </a:moveTo>
                  <a:lnTo>
                    <a:pt x="0" y="136981"/>
                  </a:lnTo>
                  <a:lnTo>
                    <a:pt x="7277012" y="136981"/>
                  </a:lnTo>
                </a:path>
                <a:path w="7277100" h="137160" extrusionOk="0">
                  <a:moveTo>
                    <a:pt x="3642216" y="136981"/>
                  </a:moveTo>
                  <a:lnTo>
                    <a:pt x="3642216" y="136981"/>
                  </a:lnTo>
                  <a:lnTo>
                    <a:pt x="3642216" y="0"/>
                  </a:lnTo>
                </a:path>
                <a:path w="7277100" h="137160" extrusionOk="0">
                  <a:moveTo>
                    <a:pt x="1106171" y="136981"/>
                  </a:moveTo>
                  <a:lnTo>
                    <a:pt x="1106171" y="136981"/>
                  </a:lnTo>
                  <a:lnTo>
                    <a:pt x="1106171" y="0"/>
                  </a:lnTo>
                </a:path>
                <a:path w="7277100" h="137160" extrusionOk="0">
                  <a:moveTo>
                    <a:pt x="2331069" y="136981"/>
                  </a:moveTo>
                  <a:lnTo>
                    <a:pt x="2331069" y="136981"/>
                  </a:lnTo>
                  <a:lnTo>
                    <a:pt x="2331069" y="0"/>
                  </a:lnTo>
                </a:path>
                <a:path w="7277100" h="137160" extrusionOk="0">
                  <a:moveTo>
                    <a:pt x="4825513" y="136981"/>
                  </a:moveTo>
                  <a:lnTo>
                    <a:pt x="4825513" y="136981"/>
                  </a:lnTo>
                  <a:lnTo>
                    <a:pt x="4825513" y="0"/>
                  </a:lnTo>
                </a:path>
                <a:path w="7277100" h="137160" extrusionOk="0">
                  <a:moveTo>
                    <a:pt x="6050570" y="136981"/>
                  </a:moveTo>
                  <a:lnTo>
                    <a:pt x="6050570" y="136981"/>
                  </a:lnTo>
                  <a:lnTo>
                    <a:pt x="6050570" y="0"/>
                  </a:lnTo>
                </a:path>
              </a:pathLst>
            </a:custGeom>
            <a:noFill/>
            <a:ln w="957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5" name="Google Shape;1495;p157"/>
            <p:cNvSpPr/>
            <p:nvPr/>
          </p:nvSpPr>
          <p:spPr>
            <a:xfrm>
              <a:off x="1429810" y="4411756"/>
              <a:ext cx="74235" cy="10958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6" name="Google Shape;1496;p157"/>
            <p:cNvSpPr/>
            <p:nvPr/>
          </p:nvSpPr>
          <p:spPr>
            <a:xfrm>
              <a:off x="1527794" y="4410048"/>
              <a:ext cx="75719" cy="10958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7" name="Google Shape;1497;p157"/>
            <p:cNvSpPr/>
            <p:nvPr/>
          </p:nvSpPr>
          <p:spPr>
            <a:xfrm>
              <a:off x="1627283" y="4411756"/>
              <a:ext cx="74235" cy="10958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8" name="Google Shape;1498;p157"/>
            <p:cNvSpPr/>
            <p:nvPr/>
          </p:nvSpPr>
          <p:spPr>
            <a:xfrm>
              <a:off x="1720815" y="4372374"/>
              <a:ext cx="270244" cy="148961"/>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9" name="Google Shape;1499;p157"/>
            <p:cNvSpPr/>
            <p:nvPr/>
          </p:nvSpPr>
          <p:spPr>
            <a:xfrm>
              <a:off x="2629514" y="4375791"/>
              <a:ext cx="15240" cy="146050"/>
            </a:xfrm>
            <a:custGeom>
              <a:avLst/>
              <a:gdLst/>
              <a:ahLst/>
              <a:cxnLst/>
              <a:rect l="l" t="t" r="r" b="b"/>
              <a:pathLst>
                <a:path w="15239" h="146050" extrusionOk="0">
                  <a:moveTo>
                    <a:pt x="14862" y="0"/>
                  </a:moveTo>
                  <a:lnTo>
                    <a:pt x="0" y="0"/>
                  </a:lnTo>
                  <a:lnTo>
                    <a:pt x="0" y="145545"/>
                  </a:lnTo>
                  <a:lnTo>
                    <a:pt x="14862" y="145545"/>
                  </a:lnTo>
                  <a:lnTo>
                    <a:pt x="14862"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0" name="Google Shape;1500;p157"/>
            <p:cNvSpPr/>
            <p:nvPr/>
          </p:nvSpPr>
          <p:spPr>
            <a:xfrm>
              <a:off x="2663673" y="4411756"/>
              <a:ext cx="273193" cy="11299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1" name="Google Shape;1501;p157"/>
            <p:cNvSpPr/>
            <p:nvPr/>
          </p:nvSpPr>
          <p:spPr>
            <a:xfrm>
              <a:off x="2956183" y="4375791"/>
              <a:ext cx="16510" cy="146050"/>
            </a:xfrm>
            <a:custGeom>
              <a:avLst/>
              <a:gdLst/>
              <a:ahLst/>
              <a:cxnLst/>
              <a:rect l="l" t="t" r="r" b="b"/>
              <a:pathLst>
                <a:path w="16510" h="146050" extrusionOk="0">
                  <a:moveTo>
                    <a:pt x="16327" y="0"/>
                  </a:moveTo>
                  <a:lnTo>
                    <a:pt x="0" y="0"/>
                  </a:lnTo>
                  <a:lnTo>
                    <a:pt x="0" y="145545"/>
                  </a:lnTo>
                  <a:lnTo>
                    <a:pt x="16327" y="145545"/>
                  </a:lnTo>
                  <a:lnTo>
                    <a:pt x="16327"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2" name="Google Shape;1502;p157"/>
            <p:cNvSpPr/>
            <p:nvPr/>
          </p:nvSpPr>
          <p:spPr>
            <a:xfrm>
              <a:off x="3037840" y="4379230"/>
              <a:ext cx="87614" cy="142106"/>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3" name="Google Shape;1503;p157"/>
            <p:cNvSpPr/>
            <p:nvPr/>
          </p:nvSpPr>
          <p:spPr>
            <a:xfrm>
              <a:off x="3588799" y="4165194"/>
              <a:ext cx="378599" cy="155817"/>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4" name="Google Shape;1504;p157"/>
            <p:cNvSpPr/>
            <p:nvPr/>
          </p:nvSpPr>
          <p:spPr>
            <a:xfrm>
              <a:off x="4031125" y="4129229"/>
              <a:ext cx="81736" cy="148961"/>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5" name="Google Shape;1505;p157"/>
            <p:cNvSpPr/>
            <p:nvPr/>
          </p:nvSpPr>
          <p:spPr>
            <a:xfrm>
              <a:off x="3663015" y="4129229"/>
              <a:ext cx="1042188" cy="434905"/>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6" name="Google Shape;1506;p157"/>
            <p:cNvSpPr/>
            <p:nvPr/>
          </p:nvSpPr>
          <p:spPr>
            <a:xfrm>
              <a:off x="5202746" y="4165194"/>
              <a:ext cx="378599" cy="15581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7" name="Google Shape;1507;p157"/>
            <p:cNvSpPr/>
            <p:nvPr/>
          </p:nvSpPr>
          <p:spPr>
            <a:xfrm>
              <a:off x="5055700" y="4375791"/>
              <a:ext cx="81736" cy="148961"/>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8" name="Google Shape;1508;p157"/>
            <p:cNvSpPr/>
            <p:nvPr/>
          </p:nvSpPr>
          <p:spPr>
            <a:xfrm>
              <a:off x="5159591" y="4375797"/>
              <a:ext cx="15240" cy="146050"/>
            </a:xfrm>
            <a:custGeom>
              <a:avLst/>
              <a:gdLst/>
              <a:ahLst/>
              <a:cxnLst/>
              <a:rect l="l" t="t" r="r" b="b"/>
              <a:pathLst>
                <a:path w="15239" h="146050" extrusionOk="0">
                  <a:moveTo>
                    <a:pt x="14846" y="39382"/>
                  </a:moveTo>
                  <a:lnTo>
                    <a:pt x="0" y="39382"/>
                  </a:lnTo>
                  <a:lnTo>
                    <a:pt x="0" y="145542"/>
                  </a:lnTo>
                  <a:lnTo>
                    <a:pt x="14846" y="145542"/>
                  </a:lnTo>
                  <a:lnTo>
                    <a:pt x="14846" y="39382"/>
                  </a:lnTo>
                  <a:close/>
                </a:path>
                <a:path w="15239" h="146050" extrusionOk="0">
                  <a:moveTo>
                    <a:pt x="14846" y="0"/>
                  </a:moveTo>
                  <a:lnTo>
                    <a:pt x="0" y="0"/>
                  </a:lnTo>
                  <a:lnTo>
                    <a:pt x="0" y="20548"/>
                  </a:lnTo>
                  <a:lnTo>
                    <a:pt x="14846" y="20548"/>
                  </a:lnTo>
                  <a:lnTo>
                    <a:pt x="14846"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9" name="Google Shape;1509;p157"/>
            <p:cNvSpPr/>
            <p:nvPr/>
          </p:nvSpPr>
          <p:spPr>
            <a:xfrm>
              <a:off x="5201163" y="4386063"/>
              <a:ext cx="375631" cy="138689"/>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0" name="Google Shape;1510;p157"/>
            <p:cNvSpPr/>
            <p:nvPr/>
          </p:nvSpPr>
          <p:spPr>
            <a:xfrm>
              <a:off x="5597575" y="4411756"/>
              <a:ext cx="132203" cy="154109"/>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1" name="Google Shape;1511;p157"/>
            <p:cNvSpPr/>
            <p:nvPr/>
          </p:nvSpPr>
          <p:spPr>
            <a:xfrm>
              <a:off x="6406824" y="4165194"/>
              <a:ext cx="378599" cy="155817"/>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2" name="Google Shape;1512;p157"/>
            <p:cNvSpPr/>
            <p:nvPr/>
          </p:nvSpPr>
          <p:spPr>
            <a:xfrm>
              <a:off x="6403856" y="4375791"/>
              <a:ext cx="237688" cy="148961"/>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3" name="Google Shape;1513;p157"/>
            <p:cNvSpPr/>
            <p:nvPr/>
          </p:nvSpPr>
          <p:spPr>
            <a:xfrm>
              <a:off x="6660742" y="4375791"/>
              <a:ext cx="16510" cy="146050"/>
            </a:xfrm>
            <a:custGeom>
              <a:avLst/>
              <a:gdLst/>
              <a:ahLst/>
              <a:cxnLst/>
              <a:rect l="l" t="t" r="r" b="b"/>
              <a:pathLst>
                <a:path w="16509" h="146050" extrusionOk="0">
                  <a:moveTo>
                    <a:pt x="16426" y="0"/>
                  </a:moveTo>
                  <a:lnTo>
                    <a:pt x="0" y="0"/>
                  </a:lnTo>
                  <a:lnTo>
                    <a:pt x="0" y="145545"/>
                  </a:lnTo>
                  <a:lnTo>
                    <a:pt x="16426" y="145545"/>
                  </a:lnTo>
                  <a:lnTo>
                    <a:pt x="16426"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4" name="Google Shape;1514;p157"/>
            <p:cNvSpPr/>
            <p:nvPr/>
          </p:nvSpPr>
          <p:spPr>
            <a:xfrm>
              <a:off x="6696365" y="4411756"/>
              <a:ext cx="83121" cy="112997"/>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5" name="Google Shape;1515;p157"/>
            <p:cNvSpPr/>
            <p:nvPr/>
          </p:nvSpPr>
          <p:spPr>
            <a:xfrm>
              <a:off x="7614069" y="4370666"/>
              <a:ext cx="424514" cy="15067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sp>
        <p:nvSpPr>
          <p:cNvPr id="2" name="Date Placeholder 1">
            <a:extLst>
              <a:ext uri="{FF2B5EF4-FFF2-40B4-BE49-F238E27FC236}">
                <a16:creationId xmlns:a16="http://schemas.microsoft.com/office/drawing/2014/main" id="{DA0F53C7-C20B-F106-5F0B-0D8DC3E4B60D}"/>
              </a:ext>
            </a:extLst>
          </p:cNvPr>
          <p:cNvSpPr>
            <a:spLocks noGrp="1"/>
          </p:cNvSpPr>
          <p:nvPr>
            <p:ph type="dt" idx="10"/>
          </p:nvPr>
        </p:nvSpPr>
        <p:spPr/>
        <p:txBody>
          <a:bodyPr/>
          <a:lstStyle/>
          <a:p>
            <a:fld id="{2EACC490-06E6-4761-A0B0-57AAF1BAECB9}" type="datetime1">
              <a:rPr lang="en-US" smtClean="0"/>
              <a:t>5/9/2022</a:t>
            </a:fld>
            <a:endParaRPr lang="en-US"/>
          </a:p>
        </p:txBody>
      </p:sp>
      <p:sp>
        <p:nvSpPr>
          <p:cNvPr id="3" name="Footer Placeholder 2">
            <a:extLst>
              <a:ext uri="{FF2B5EF4-FFF2-40B4-BE49-F238E27FC236}">
                <a16:creationId xmlns:a16="http://schemas.microsoft.com/office/drawing/2014/main" id="{B9236C37-D32F-1CC0-915E-CA5690EDB5AB}"/>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10D8EAC8-861D-B798-7015-F4CEDEB014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157</a:t>
            </a:fld>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Reference</a:t>
            </a:r>
            <a:endParaRPr/>
          </a:p>
        </p:txBody>
      </p:sp>
      <p:sp>
        <p:nvSpPr>
          <p:cNvPr id="1521" name="Google Shape;1521;p1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latin typeface="Cambria"/>
                <a:ea typeface="Cambria"/>
                <a:cs typeface="Cambria"/>
                <a:sym typeface="Cambria"/>
              </a:rPr>
              <a:t>Abraham Silberschatz, Peter Baer Galvin, Greg Gagne, Operating systems, 9th ed., John Wiley &amp; Sons, 2013 </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40384AAF-C8E5-AF91-D9AA-1A0AC5656A38}"/>
              </a:ext>
            </a:extLst>
          </p:cNvPr>
          <p:cNvSpPr>
            <a:spLocks noGrp="1"/>
          </p:cNvSpPr>
          <p:nvPr>
            <p:ph type="dt" idx="10"/>
          </p:nvPr>
        </p:nvSpPr>
        <p:spPr/>
        <p:txBody>
          <a:bodyPr/>
          <a:lstStyle/>
          <a:p>
            <a:fld id="{9FB0C800-AC22-4788-877B-90DA8A93B753}" type="datetime1">
              <a:rPr lang="en-US" smtClean="0"/>
              <a:t>5/9/2022</a:t>
            </a:fld>
            <a:endParaRPr lang="en-US"/>
          </a:p>
        </p:txBody>
      </p:sp>
      <p:sp>
        <p:nvSpPr>
          <p:cNvPr id="3" name="Footer Placeholder 2">
            <a:extLst>
              <a:ext uri="{FF2B5EF4-FFF2-40B4-BE49-F238E27FC236}">
                <a16:creationId xmlns:a16="http://schemas.microsoft.com/office/drawing/2014/main" id="{D0737F23-51DD-095C-0550-297BF90C1CB3}"/>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6EAE1897-FD31-98AB-5E38-4C4487951A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158</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Assembler</a:t>
            </a:r>
            <a:endParaRPr/>
          </a:p>
        </p:txBody>
      </p:sp>
      <p:pic>
        <p:nvPicPr>
          <p:cNvPr id="270" name="Google Shape;270;p16"/>
          <p:cNvPicPr preferRelativeResize="0">
            <a:picLocks noGrp="1"/>
          </p:cNvPicPr>
          <p:nvPr>
            <p:ph type="body" idx="1"/>
          </p:nvPr>
        </p:nvPicPr>
        <p:blipFill rotWithShape="1">
          <a:blip r:embed="rId3">
            <a:alphaModFix/>
          </a:blip>
          <a:srcRect/>
          <a:stretch/>
        </p:blipFill>
        <p:spPr>
          <a:xfrm>
            <a:off x="3016876" y="2691685"/>
            <a:ext cx="5795383" cy="2283507"/>
          </a:xfrm>
          <a:prstGeom prst="rect">
            <a:avLst/>
          </a:prstGeom>
          <a:noFill/>
          <a:ln>
            <a:noFill/>
          </a:ln>
        </p:spPr>
      </p:pic>
      <p:sp>
        <p:nvSpPr>
          <p:cNvPr id="271" name="Google Shape;27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593CC0D-FC37-4726-B4FF-3B77CF28C48E}" type="datetime1">
              <a:rPr lang="en-US" smtClean="0"/>
              <a:t>5/9/2022</a:t>
            </a:fld>
            <a:endParaRPr/>
          </a:p>
        </p:txBody>
      </p:sp>
      <p:sp>
        <p:nvSpPr>
          <p:cNvPr id="272" name="Google Shape;27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73" name="Google Shape;2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74" name="Google Shape;274;p16"/>
          <p:cNvSpPr txBox="1"/>
          <p:nvPr/>
        </p:nvSpPr>
        <p:spPr>
          <a:xfrm>
            <a:off x="6851561" y="4605860"/>
            <a:ext cx="16113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Assembly Code</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endParaRPr/>
          </a:p>
        </p:txBody>
      </p:sp>
      <p:pic>
        <p:nvPicPr>
          <p:cNvPr id="280" name="Google Shape;280;p17"/>
          <p:cNvPicPr preferRelativeResize="0">
            <a:picLocks noGrp="1"/>
          </p:cNvPicPr>
          <p:nvPr>
            <p:ph type="body" idx="1"/>
          </p:nvPr>
        </p:nvPicPr>
        <p:blipFill rotWithShape="1">
          <a:blip r:embed="rId3">
            <a:alphaModFix/>
          </a:blip>
          <a:srcRect/>
          <a:stretch/>
        </p:blipFill>
        <p:spPr>
          <a:xfrm>
            <a:off x="2619646" y="2768957"/>
            <a:ext cx="6383151" cy="2434108"/>
          </a:xfrm>
          <a:prstGeom prst="rect">
            <a:avLst/>
          </a:prstGeom>
          <a:noFill/>
          <a:ln>
            <a:noFill/>
          </a:ln>
        </p:spPr>
      </p:pic>
      <p:sp>
        <p:nvSpPr>
          <p:cNvPr id="281" name="Google Shape;28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661753A-35F4-4A84-BA86-7B587DA5D5BE}" type="datetime1">
              <a:rPr lang="en-US" smtClean="0"/>
              <a:t>5/9/2022</a:t>
            </a:fld>
            <a:endParaRPr/>
          </a:p>
        </p:txBody>
      </p:sp>
      <p:sp>
        <p:nvSpPr>
          <p:cNvPr id="282" name="Google Shape;28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83" name="Google Shape;28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84" name="Google Shape;284;p17"/>
          <p:cNvPicPr preferRelativeResize="0"/>
          <p:nvPr/>
        </p:nvPicPr>
        <p:blipFill rotWithShape="1">
          <a:blip r:embed="rId4">
            <a:alphaModFix/>
          </a:blip>
          <a:srcRect/>
          <a:stretch/>
        </p:blipFill>
        <p:spPr>
          <a:xfrm>
            <a:off x="1259312" y="2050491"/>
            <a:ext cx="8979391" cy="61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Linker/Loader</a:t>
            </a:r>
            <a:endParaRPr/>
          </a:p>
        </p:txBody>
      </p:sp>
      <p:sp>
        <p:nvSpPr>
          <p:cNvPr id="290" name="Google Shape;29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E623441-3D6D-44CD-9A5E-16DA15AC2310}" type="datetime1">
              <a:rPr lang="en-US" smtClean="0"/>
              <a:t>5/9/2022</a:t>
            </a:fld>
            <a:endParaRPr/>
          </a:p>
        </p:txBody>
      </p:sp>
      <p:sp>
        <p:nvSpPr>
          <p:cNvPr id="291" name="Google Shape;29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92" name="Google Shape;29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93" name="Google Shape;293;p18"/>
          <p:cNvPicPr preferRelativeResize="0"/>
          <p:nvPr/>
        </p:nvPicPr>
        <p:blipFill rotWithShape="1">
          <a:blip r:embed="rId3">
            <a:alphaModFix/>
          </a:blip>
          <a:srcRect/>
          <a:stretch/>
        </p:blipFill>
        <p:spPr>
          <a:xfrm>
            <a:off x="2070672" y="2143125"/>
            <a:ext cx="6801865" cy="3150092"/>
          </a:xfrm>
          <a:prstGeom prst="rect">
            <a:avLst/>
          </a:prstGeom>
          <a:noFill/>
          <a:ln>
            <a:noFill/>
          </a:ln>
        </p:spPr>
      </p:pic>
      <p:sp>
        <p:nvSpPr>
          <p:cNvPr id="294" name="Google Shape;294;p18"/>
          <p:cNvSpPr txBox="1"/>
          <p:nvPr/>
        </p:nvSpPr>
        <p:spPr>
          <a:xfrm>
            <a:off x="6615800" y="3654187"/>
            <a:ext cx="1537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Machine Code</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838200" y="94669"/>
            <a:ext cx="10515600" cy="8712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Logical vs Physical Address Space</a:t>
            </a:r>
            <a:endParaRPr/>
          </a:p>
        </p:txBody>
      </p:sp>
      <p:sp>
        <p:nvSpPr>
          <p:cNvPr id="300" name="Google Shape;300;p19"/>
          <p:cNvSpPr txBox="1">
            <a:spLocks noGrp="1"/>
          </p:cNvSpPr>
          <p:nvPr>
            <p:ph type="body" idx="1"/>
          </p:nvPr>
        </p:nvSpPr>
        <p:spPr>
          <a:xfrm>
            <a:off x="193183" y="850006"/>
            <a:ext cx="11900079" cy="6007994"/>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An address generated by the CPU is commonly referred to as a </a:t>
            </a:r>
            <a:r>
              <a:rPr lang="en-US" b="1"/>
              <a:t>logical address</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An address seen by the memory unit—that is, the one loaded into the </a:t>
            </a:r>
            <a:r>
              <a:rPr lang="en-US" b="1"/>
              <a:t>memory-address register </a:t>
            </a:r>
            <a:r>
              <a:rPr lang="en-US"/>
              <a:t>of the memory—is commonly referred to as a </a:t>
            </a:r>
            <a:r>
              <a:rPr lang="en-US" b="1"/>
              <a:t>physical address</a:t>
            </a:r>
            <a:r>
              <a:rPr lang="en-US"/>
              <a:t>.</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compile-time and load-time address-binding methods generate identical logical and physical addresses. </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However, the execution-time address binding scheme results in differing logical and physical addresses. </a:t>
            </a:r>
            <a:endParaRPr/>
          </a:p>
        </p:txBody>
      </p:sp>
      <p:sp>
        <p:nvSpPr>
          <p:cNvPr id="301" name="Google Shape;30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02" name="Google Shape;30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03" name="Google Shape;303;p19"/>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pic>
        <p:nvPicPr>
          <p:cNvPr id="304" name="Google Shape;304;p19"/>
          <p:cNvPicPr preferRelativeResize="0"/>
          <p:nvPr/>
        </p:nvPicPr>
        <p:blipFill rotWithShape="1">
          <a:blip r:embed="rId3">
            <a:alphaModFix/>
          </a:blip>
          <a:srcRect/>
          <a:stretch/>
        </p:blipFill>
        <p:spPr>
          <a:xfrm>
            <a:off x="4526262" y="5537915"/>
            <a:ext cx="6189027" cy="845440"/>
          </a:xfrm>
          <a:prstGeom prst="rect">
            <a:avLst/>
          </a:prstGeom>
          <a:noFill/>
          <a:ln>
            <a:noFill/>
          </a:ln>
        </p:spPr>
      </p:pic>
      <p:sp>
        <p:nvSpPr>
          <p:cNvPr id="2" name="Date Placeholder 1">
            <a:extLst>
              <a:ext uri="{FF2B5EF4-FFF2-40B4-BE49-F238E27FC236}">
                <a16:creationId xmlns:a16="http://schemas.microsoft.com/office/drawing/2014/main" id="{E0DF3C02-5205-75A6-64E2-A63448DD97E5}"/>
              </a:ext>
            </a:extLst>
          </p:cNvPr>
          <p:cNvSpPr>
            <a:spLocks noGrp="1"/>
          </p:cNvSpPr>
          <p:nvPr>
            <p:ph type="dt" idx="10"/>
          </p:nvPr>
        </p:nvSpPr>
        <p:spPr/>
        <p:txBody>
          <a:bodyPr/>
          <a:lstStyle/>
          <a:p>
            <a:fld id="{4ACD97A8-A69C-4277-A3ED-A43D9BF6C3F7}" type="datetime1">
              <a:rPr lang="en-US" smtClean="0"/>
              <a:t>5/9/2022</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Topics </a:t>
            </a:r>
            <a:endParaRPr/>
          </a:p>
        </p:txBody>
      </p:sp>
      <p:graphicFrame>
        <p:nvGraphicFramePr>
          <p:cNvPr id="102" name="Google Shape;102;p2"/>
          <p:cNvGraphicFramePr/>
          <p:nvPr/>
        </p:nvGraphicFramePr>
        <p:xfrm>
          <a:off x="767861" y="1534216"/>
          <a:ext cx="10146325" cy="4796538"/>
        </p:xfrm>
        <a:graphic>
          <a:graphicData uri="http://schemas.openxmlformats.org/drawingml/2006/table">
            <a:tbl>
              <a:tblPr firstRow="1" firstCol="1" bandRow="1">
                <a:noFill/>
                <a:tableStyleId>{116EE0F6-DB01-454C-A4C7-0C613A3BA2CF}</a:tableStyleId>
              </a:tblPr>
              <a:tblGrid>
                <a:gridCol w="967150">
                  <a:extLst>
                    <a:ext uri="{9D8B030D-6E8A-4147-A177-3AD203B41FA5}">
                      <a16:colId xmlns:a16="http://schemas.microsoft.com/office/drawing/2014/main" val="20000"/>
                    </a:ext>
                  </a:extLst>
                </a:gridCol>
                <a:gridCol w="9179175">
                  <a:extLst>
                    <a:ext uri="{9D8B030D-6E8A-4147-A177-3AD203B41FA5}">
                      <a16:colId xmlns:a16="http://schemas.microsoft.com/office/drawing/2014/main" val="20001"/>
                    </a:ext>
                  </a:extLst>
                </a:gridCol>
              </a:tblGrid>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1</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MEMORY MANAGEMENT: Memory Management: Logical Vs Physical address space, Swapping</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0"/>
                  </a:ext>
                </a:extLst>
              </a:tr>
              <a:tr h="1418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basics of Memory management</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1"/>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2</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Contiguous Memory allocation – Fixed and Dynamic partition</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2"/>
                  </a:ext>
                </a:extLst>
              </a:tr>
              <a:tr h="16680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Getting to know about Partition memory management and issues: Internal fragmentation and external fragmentation problems</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3"/>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3</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Strategies for selecting free holes in Dynamic partition</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4"/>
                  </a:ext>
                </a:extLst>
              </a:tr>
              <a:tr h="1418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allocation strategies with examples</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5"/>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4</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Paged memory management</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6"/>
                  </a:ext>
                </a:extLst>
              </a:tr>
              <a:tr h="252575">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Paging technique.PMT hardware mechanism</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7"/>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5</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Structure of Page Map Table</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8"/>
                  </a:ext>
                </a:extLst>
              </a:tr>
              <a:tr h="293875">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components of PMT</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9"/>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6</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Example : Intel 32 bit and 64 –bit Architectures</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0"/>
                  </a:ext>
                </a:extLst>
              </a:tr>
              <a:tr h="1418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Paging in the Intel architectures</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1"/>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7</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Example : ARM Architectures</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2"/>
                  </a:ext>
                </a:extLst>
              </a:tr>
              <a:tr h="1418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Paging with respect to ARM</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3"/>
                  </a:ext>
                </a:extLst>
              </a:tr>
              <a:tr h="21445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8</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Segmented memory management</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4"/>
                  </a:ext>
                </a:extLst>
              </a:tr>
              <a:tr h="2001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users view of memory with respect to the primary memory</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5"/>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9</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Paged segmentation Technique</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6"/>
                  </a:ext>
                </a:extLst>
              </a:tr>
              <a:tr h="281175">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combined scheme for efficient management</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7"/>
                  </a:ext>
                </a:extLst>
              </a:tr>
            </a:tbl>
          </a:graphicData>
        </a:graphic>
      </p:graphicFrame>
      <p:sp>
        <p:nvSpPr>
          <p:cNvPr id="103" name="Google Shape;103;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99A859A-8647-4465-AFEF-74455C9DDEED}" type="datetime1">
              <a:rPr lang="en-US" smtClean="0"/>
              <a:t>5/9/2022</a:t>
            </a:fld>
            <a:endParaRPr/>
          </a:p>
        </p:txBody>
      </p:sp>
      <p:sp>
        <p:nvSpPr>
          <p:cNvPr id="104" name="Google Shape;104;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5" name="Google Shape;105;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0"/>
          <p:cNvSpPr txBox="1">
            <a:spLocks noGrp="1"/>
          </p:cNvSpPr>
          <p:nvPr>
            <p:ph type="title"/>
          </p:nvPr>
        </p:nvSpPr>
        <p:spPr>
          <a:xfrm>
            <a:off x="838200" y="94669"/>
            <a:ext cx="10515600" cy="8712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Logical vs Physical Address Space (Cont.)</a:t>
            </a:r>
            <a:endParaRPr/>
          </a:p>
        </p:txBody>
      </p:sp>
      <p:sp>
        <p:nvSpPr>
          <p:cNvPr id="310" name="Google Shape;310;p20"/>
          <p:cNvSpPr txBox="1">
            <a:spLocks noGrp="1"/>
          </p:cNvSpPr>
          <p:nvPr>
            <p:ph type="body" idx="1"/>
          </p:nvPr>
        </p:nvSpPr>
        <p:spPr>
          <a:xfrm>
            <a:off x="193183" y="850006"/>
            <a:ext cx="11900079" cy="6007994"/>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this case, we usually refer to the logical address as a </a:t>
            </a:r>
            <a:r>
              <a:rPr lang="en-US" b="1"/>
              <a:t>virtual address</a:t>
            </a:r>
            <a:r>
              <a:rPr lang="en-US"/>
              <a:t>.</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set of all logical addresses generated by a program is a </a:t>
            </a:r>
            <a:r>
              <a:rPr lang="en-US" b="1"/>
              <a:t>logical address space</a:t>
            </a:r>
            <a:r>
              <a:rPr lang="en-US"/>
              <a:t>; </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set of all physical addresses corresponding to these logical addresses is a </a:t>
            </a:r>
            <a:r>
              <a:rPr lang="en-US" b="1"/>
              <a:t>physical address space</a:t>
            </a:r>
            <a:r>
              <a:rPr lang="en-US"/>
              <a:t>.</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run-time mapping from virtual to physical addresses is done by a hardware device called the </a:t>
            </a:r>
            <a:r>
              <a:rPr lang="en-US" b="1"/>
              <a:t>memory-management unit (MMU)</a:t>
            </a:r>
            <a:r>
              <a:rPr lang="en-US"/>
              <a:t>.</a:t>
            </a:r>
            <a:endParaRPr/>
          </a:p>
        </p:txBody>
      </p:sp>
      <p:sp>
        <p:nvSpPr>
          <p:cNvPr id="311" name="Google Shape;31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1A51CA9-9F46-44B5-9339-6FF7EE48BC1E}" type="datetime1">
              <a:rPr lang="en-US" smtClean="0"/>
              <a:t>5/9/2022</a:t>
            </a:fld>
            <a:endParaRPr/>
          </a:p>
        </p:txBody>
      </p:sp>
      <p:sp>
        <p:nvSpPr>
          <p:cNvPr id="312" name="Google Shape;31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13" name="Google Shape;31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14" name="Google Shape;314;p20"/>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Dynamic Relocation using a Relocation Register</a:t>
            </a:r>
            <a:endParaRPr/>
          </a:p>
        </p:txBody>
      </p:sp>
      <p:sp>
        <p:nvSpPr>
          <p:cNvPr id="320" name="Google Shape;320;p21"/>
          <p:cNvSpPr txBox="1">
            <a:spLocks noGrp="1"/>
          </p:cNvSpPr>
          <p:nvPr>
            <p:ph type="body" idx="1"/>
          </p:nvPr>
        </p:nvSpPr>
        <p:spPr>
          <a:xfrm>
            <a:off x="838200" y="1825625"/>
            <a:ext cx="5665631"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ct val="100000"/>
              <a:buChar char="•"/>
            </a:pPr>
            <a:r>
              <a:rPr lang="en-US"/>
              <a:t>The base register is now called a </a:t>
            </a:r>
            <a:r>
              <a:rPr lang="en-US" b="1"/>
              <a:t>Relocation Register</a:t>
            </a:r>
            <a:r>
              <a:rPr lang="en-US"/>
              <a:t>.</a:t>
            </a:r>
            <a:endParaRPr/>
          </a:p>
          <a:p>
            <a:pPr marL="228600" lvl="0" indent="-228600" algn="just" rtl="0">
              <a:lnSpc>
                <a:spcPct val="90000"/>
              </a:lnSpc>
              <a:spcBef>
                <a:spcPts val="1000"/>
              </a:spcBef>
              <a:spcAft>
                <a:spcPts val="0"/>
              </a:spcAft>
              <a:buClr>
                <a:schemeClr val="dk1"/>
              </a:buClr>
              <a:buSzPct val="100000"/>
              <a:buChar char="•"/>
            </a:pPr>
            <a:r>
              <a:rPr lang="en-US"/>
              <a:t>The value in the relocation register is </a:t>
            </a:r>
            <a:r>
              <a:rPr lang="en-US" i="1"/>
              <a:t>added </a:t>
            </a:r>
            <a:r>
              <a:rPr lang="en-US"/>
              <a:t>to every address generated by a user process at the time the address is sent to memory. </a:t>
            </a:r>
            <a:endParaRPr/>
          </a:p>
          <a:p>
            <a:pPr marL="228600" lvl="0" indent="-228600" algn="just" rtl="0">
              <a:lnSpc>
                <a:spcPct val="90000"/>
              </a:lnSpc>
              <a:spcBef>
                <a:spcPts val="1000"/>
              </a:spcBef>
              <a:spcAft>
                <a:spcPts val="0"/>
              </a:spcAft>
              <a:buClr>
                <a:schemeClr val="dk1"/>
              </a:buClr>
              <a:buSzPct val="100000"/>
              <a:buChar char="•"/>
            </a:pPr>
            <a:r>
              <a:rPr lang="en-US"/>
              <a:t>For example, if the base is at 14000, then an attempt by the user to address location 0 is dynamically relocated to location 14000; </a:t>
            </a:r>
            <a:endParaRPr/>
          </a:p>
          <a:p>
            <a:pPr marL="228600" lvl="0" indent="-228600" algn="just" rtl="0">
              <a:lnSpc>
                <a:spcPct val="90000"/>
              </a:lnSpc>
              <a:spcBef>
                <a:spcPts val="1000"/>
              </a:spcBef>
              <a:spcAft>
                <a:spcPts val="0"/>
              </a:spcAft>
              <a:buClr>
                <a:schemeClr val="dk1"/>
              </a:buClr>
              <a:buSzPct val="100000"/>
              <a:buChar char="•"/>
            </a:pPr>
            <a:r>
              <a:rPr lang="en-US"/>
              <a:t>an access to location 346 is mapped to location 14346.</a:t>
            </a:r>
            <a:endParaRPr/>
          </a:p>
        </p:txBody>
      </p:sp>
      <p:sp>
        <p:nvSpPr>
          <p:cNvPr id="321" name="Google Shape;321;p21"/>
          <p:cNvSpPr/>
          <p:nvPr/>
        </p:nvSpPr>
        <p:spPr>
          <a:xfrm>
            <a:off x="6979790" y="1977035"/>
            <a:ext cx="4611196" cy="419992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22" name="Google Shape;32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23" name="Google Shape;32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24" name="Google Shape;324;p21"/>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861B2C4D-59FC-5D19-E66B-A76D0E2C6C75}"/>
              </a:ext>
            </a:extLst>
          </p:cNvPr>
          <p:cNvSpPr>
            <a:spLocks noGrp="1"/>
          </p:cNvSpPr>
          <p:nvPr>
            <p:ph type="dt" idx="10"/>
          </p:nvPr>
        </p:nvSpPr>
        <p:spPr/>
        <p:txBody>
          <a:bodyPr/>
          <a:lstStyle/>
          <a:p>
            <a:fld id="{A93C9FCC-458B-4519-A015-023115C1427F}" type="datetime1">
              <a:rPr lang="en-US" smtClean="0"/>
              <a:t>5/9/2022</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2"/>
          <p:cNvSpPr txBox="1">
            <a:spLocks noGrp="1"/>
          </p:cNvSpPr>
          <p:nvPr>
            <p:ph type="body" idx="1"/>
          </p:nvPr>
        </p:nvSpPr>
        <p:spPr>
          <a:xfrm>
            <a:off x="838200" y="1172308"/>
            <a:ext cx="10515600" cy="5004655"/>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two different types of addresses: </a:t>
            </a:r>
            <a:endParaRPr/>
          </a:p>
          <a:p>
            <a:pPr marL="685800" lvl="1" indent="-228600" algn="just" rtl="0">
              <a:lnSpc>
                <a:spcPct val="90000"/>
              </a:lnSpc>
              <a:spcBef>
                <a:spcPts val="500"/>
              </a:spcBef>
              <a:spcAft>
                <a:spcPts val="0"/>
              </a:spcAft>
              <a:buClr>
                <a:schemeClr val="dk1"/>
              </a:buClr>
              <a:buSzPts val="2800"/>
              <a:buChar char="•"/>
            </a:pPr>
            <a:r>
              <a:rPr lang="en-US"/>
              <a:t>logical addresses (in the range 0 to </a:t>
            </a:r>
            <a:r>
              <a:rPr lang="en-US" i="1"/>
              <a:t>max</a:t>
            </a:r>
            <a:r>
              <a:rPr lang="en-US"/>
              <a:t>) and </a:t>
            </a:r>
            <a:endParaRPr/>
          </a:p>
          <a:p>
            <a:pPr marL="685800" lvl="1" indent="-228600" algn="just" rtl="0">
              <a:lnSpc>
                <a:spcPct val="90000"/>
              </a:lnSpc>
              <a:spcBef>
                <a:spcPts val="500"/>
              </a:spcBef>
              <a:spcAft>
                <a:spcPts val="0"/>
              </a:spcAft>
              <a:buClr>
                <a:schemeClr val="dk1"/>
              </a:buClr>
              <a:buSzPts val="2800"/>
              <a:buChar char="•"/>
            </a:pPr>
            <a:r>
              <a:rPr lang="en-US"/>
              <a:t>physical addresses (in the range </a:t>
            </a:r>
            <a:r>
              <a:rPr lang="en-US" i="1"/>
              <a:t>R </a:t>
            </a:r>
            <a:r>
              <a:rPr lang="en-US"/>
              <a:t>+ 0 to </a:t>
            </a:r>
            <a:r>
              <a:rPr lang="en-US" i="1"/>
              <a:t>R </a:t>
            </a:r>
            <a:r>
              <a:rPr lang="en-US"/>
              <a:t>+ </a:t>
            </a:r>
            <a:r>
              <a:rPr lang="en-US" i="1"/>
              <a:t>max </a:t>
            </a:r>
            <a:r>
              <a:rPr lang="en-US"/>
              <a:t>for a base value </a:t>
            </a:r>
            <a:r>
              <a:rPr lang="en-US" i="1"/>
              <a:t>R</a:t>
            </a:r>
            <a:r>
              <a:rPr lang="en-US"/>
              <a:t>)</a:t>
            </a:r>
            <a:endParaRPr/>
          </a:p>
          <a:p>
            <a:pPr marL="228600" lvl="0" indent="-228600" algn="just" rtl="0">
              <a:lnSpc>
                <a:spcPct val="90000"/>
              </a:lnSpc>
              <a:spcBef>
                <a:spcPts val="1000"/>
              </a:spcBef>
              <a:spcAft>
                <a:spcPts val="0"/>
              </a:spcAft>
              <a:buClr>
                <a:schemeClr val="dk1"/>
              </a:buClr>
              <a:buSzPts val="2800"/>
              <a:buChar char="•"/>
            </a:pPr>
            <a:r>
              <a:rPr lang="en-US"/>
              <a:t> The user generates only logical addresses and thinks that the process runs in locations 0 to </a:t>
            </a:r>
            <a:r>
              <a:rPr lang="en-US" i="1"/>
              <a:t>max. </a:t>
            </a:r>
            <a:endParaRPr/>
          </a:p>
          <a:p>
            <a:pPr marL="228600" lvl="0" indent="-228600" algn="just" rtl="0">
              <a:lnSpc>
                <a:spcPct val="90000"/>
              </a:lnSpc>
              <a:spcBef>
                <a:spcPts val="1000"/>
              </a:spcBef>
              <a:spcAft>
                <a:spcPts val="0"/>
              </a:spcAft>
              <a:buClr>
                <a:schemeClr val="dk1"/>
              </a:buClr>
              <a:buSzPts val="2800"/>
              <a:buChar char="•"/>
            </a:pPr>
            <a:r>
              <a:rPr lang="en-US"/>
              <a:t>The user program generates only logical addresses and thinks that the process runs in locations 0 to </a:t>
            </a:r>
            <a:r>
              <a:rPr lang="en-US" i="1"/>
              <a:t>max. </a:t>
            </a:r>
            <a:endParaRPr/>
          </a:p>
          <a:p>
            <a:pPr marL="228600" lvl="0" indent="-228600" algn="just" rtl="0">
              <a:lnSpc>
                <a:spcPct val="90000"/>
              </a:lnSpc>
              <a:spcBef>
                <a:spcPts val="1000"/>
              </a:spcBef>
              <a:spcAft>
                <a:spcPts val="0"/>
              </a:spcAft>
              <a:buClr>
                <a:schemeClr val="dk1"/>
              </a:buClr>
              <a:buSzPts val="2800"/>
              <a:buChar char="•"/>
            </a:pPr>
            <a:r>
              <a:rPr lang="en-US"/>
              <a:t>However, these logical addresses must be mapped to physical addresses before they are used.</a:t>
            </a:r>
            <a:endParaRPr/>
          </a:p>
        </p:txBody>
      </p:sp>
      <p:sp>
        <p:nvSpPr>
          <p:cNvPr id="330" name="Google Shape;330;p22"/>
          <p:cNvSpPr txBox="1"/>
          <p:nvPr/>
        </p:nvSpPr>
        <p:spPr>
          <a:xfrm>
            <a:off x="838200" y="94669"/>
            <a:ext cx="10515600" cy="87124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Logical vs Physical Address Space (Cont.)</a:t>
            </a:r>
            <a:endParaRPr sz="4400">
              <a:solidFill>
                <a:schemeClr val="dk1"/>
              </a:solidFill>
              <a:latin typeface="Times New Roman"/>
              <a:ea typeface="Times New Roman"/>
              <a:cs typeface="Times New Roman"/>
              <a:sym typeface="Times New Roman"/>
            </a:endParaRPr>
          </a:p>
        </p:txBody>
      </p:sp>
      <p:sp>
        <p:nvSpPr>
          <p:cNvPr id="331" name="Google Shape;3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32" name="Google Shape;3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333" name="Google Shape;333;p22"/>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82D90F4A-E86B-A444-7D0A-150A8BBD334B}"/>
              </a:ext>
            </a:extLst>
          </p:cNvPr>
          <p:cNvSpPr>
            <a:spLocks noGrp="1"/>
          </p:cNvSpPr>
          <p:nvPr>
            <p:ph type="dt" idx="10"/>
          </p:nvPr>
        </p:nvSpPr>
        <p:spPr/>
        <p:txBody>
          <a:bodyPr/>
          <a:lstStyle/>
          <a:p>
            <a:fld id="{E7E0329F-D067-481B-AED1-CA5A97B03493}" type="datetime1">
              <a:rPr lang="en-US" smtClean="0"/>
              <a:t>5/9/2022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3"/>
          <p:cNvSpPr txBox="1">
            <a:spLocks noGrp="1"/>
          </p:cNvSpPr>
          <p:nvPr>
            <p:ph type="title"/>
          </p:nvPr>
        </p:nvSpPr>
        <p:spPr>
          <a:xfrm>
            <a:off x="1981200" y="533400"/>
            <a:ext cx="8229600" cy="381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3300"/>
              </a:buClr>
              <a:buSzPct val="100000"/>
              <a:buFont typeface="Times New Roman"/>
              <a:buNone/>
            </a:pPr>
            <a:r>
              <a:rPr lang="en-US" b="1">
                <a:solidFill>
                  <a:srgbClr val="003300"/>
                </a:solidFill>
              </a:rPr>
              <a:t>Dynamic Loading</a:t>
            </a:r>
            <a:endParaRPr/>
          </a:p>
        </p:txBody>
      </p:sp>
      <p:sp>
        <p:nvSpPr>
          <p:cNvPr id="339" name="Google Shape;339;p23"/>
          <p:cNvSpPr txBox="1"/>
          <p:nvPr/>
        </p:nvSpPr>
        <p:spPr>
          <a:xfrm>
            <a:off x="2081214" y="1371600"/>
            <a:ext cx="4395787" cy="4903788"/>
          </a:xfrm>
          <a:prstGeom prst="rect">
            <a:avLst/>
          </a:prstGeom>
          <a:noFill/>
          <a:ln>
            <a:noFill/>
          </a:ln>
        </p:spPr>
        <p:txBody>
          <a:bodyPr spcFirstLastPara="1" wrap="square" lIns="64000" tIns="32000" rIns="64000" bIns="32000" anchor="t" anchorCtr="0">
            <a:noAutofit/>
          </a:bodyPr>
          <a:lstStyle/>
          <a:p>
            <a:pPr marL="488950" marR="0" lvl="0" indent="-386080" algn="l" rtl="0">
              <a:spcBef>
                <a:spcPts val="0"/>
              </a:spcBef>
              <a:spcAft>
                <a:spcPts val="0"/>
              </a:spcAft>
              <a:buClr>
                <a:srgbClr val="993300"/>
              </a:buClr>
              <a:buSzPts val="1620"/>
              <a:buFont typeface="Arial"/>
              <a:buNone/>
            </a:pPr>
            <a:endParaRPr sz="1800">
              <a:solidFill>
                <a:srgbClr val="003300"/>
              </a:solidFill>
              <a:latin typeface="Helvetica Neue"/>
              <a:ea typeface="Helvetica Neue"/>
              <a:cs typeface="Helvetica Neue"/>
              <a:sym typeface="Helvetica Neue"/>
            </a:endParaRPr>
          </a:p>
        </p:txBody>
      </p:sp>
      <p:pic>
        <p:nvPicPr>
          <p:cNvPr id="340" name="Google Shape;340;p23"/>
          <p:cNvPicPr preferRelativeResize="0"/>
          <p:nvPr/>
        </p:nvPicPr>
        <p:blipFill rotWithShape="1">
          <a:blip r:embed="rId3">
            <a:alphaModFix/>
          </a:blip>
          <a:srcRect/>
          <a:stretch/>
        </p:blipFill>
        <p:spPr>
          <a:xfrm>
            <a:off x="2362199" y="1639094"/>
            <a:ext cx="5360987" cy="4368800"/>
          </a:xfrm>
          <a:prstGeom prst="rect">
            <a:avLst/>
          </a:prstGeom>
          <a:noFill/>
          <a:ln>
            <a:noFill/>
          </a:ln>
        </p:spPr>
      </p:pic>
      <p:pic>
        <p:nvPicPr>
          <p:cNvPr id="341" name="Google Shape;341;p23"/>
          <p:cNvPicPr preferRelativeResize="0"/>
          <p:nvPr/>
        </p:nvPicPr>
        <p:blipFill rotWithShape="1">
          <a:blip r:embed="rId4">
            <a:alphaModFix/>
          </a:blip>
          <a:srcRect/>
          <a:stretch/>
        </p:blipFill>
        <p:spPr>
          <a:xfrm>
            <a:off x="6553201" y="1371601"/>
            <a:ext cx="3706813" cy="1293813"/>
          </a:xfrm>
          <a:prstGeom prst="rect">
            <a:avLst/>
          </a:prstGeom>
          <a:noFill/>
          <a:ln>
            <a:noFill/>
          </a:ln>
        </p:spPr>
      </p:pic>
      <p:sp>
        <p:nvSpPr>
          <p:cNvPr id="342" name="Google Shape;34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 name="Date Placeholder 1">
            <a:extLst>
              <a:ext uri="{FF2B5EF4-FFF2-40B4-BE49-F238E27FC236}">
                <a16:creationId xmlns:a16="http://schemas.microsoft.com/office/drawing/2014/main" id="{29267266-983F-D843-4CE6-C5ABD3CB592D}"/>
              </a:ext>
            </a:extLst>
          </p:cNvPr>
          <p:cNvSpPr>
            <a:spLocks noGrp="1"/>
          </p:cNvSpPr>
          <p:nvPr>
            <p:ph type="dt" idx="10"/>
          </p:nvPr>
        </p:nvSpPr>
        <p:spPr/>
        <p:txBody>
          <a:bodyPr/>
          <a:lstStyle/>
          <a:p>
            <a:fld id="{E978D450-998E-46BA-AF28-3AC584CE7A6D}" type="datetime1">
              <a:rPr lang="en-US" smtClean="0"/>
              <a:t>5/9/2022</a:t>
            </a:fld>
            <a:endParaRPr lang="en-US"/>
          </a:p>
        </p:txBody>
      </p:sp>
      <p:sp>
        <p:nvSpPr>
          <p:cNvPr id="3" name="Footer Placeholder 2">
            <a:extLst>
              <a:ext uri="{FF2B5EF4-FFF2-40B4-BE49-F238E27FC236}">
                <a16:creationId xmlns:a16="http://schemas.microsoft.com/office/drawing/2014/main" id="{B137EFAD-D7FF-5F1B-58D7-8D89FE2D6B23}"/>
              </a:ext>
            </a:extLst>
          </p:cNvPr>
          <p:cNvSpPr>
            <a:spLocks noGrp="1"/>
          </p:cNvSpPr>
          <p:nvPr>
            <p:ph type="ftr" idx="11"/>
          </p:nvPr>
        </p:nvSpPr>
        <p:spPr/>
        <p:txBody>
          <a:bodyPr/>
          <a:lstStyle/>
          <a:p>
            <a:r>
              <a:rPr lang="en-US"/>
              <a:t>18CSC205J Operating Systems- Memory Management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4"/>
          <p:cNvSpPr txBox="1">
            <a:spLocks noGrp="1"/>
          </p:cNvSpPr>
          <p:nvPr>
            <p:ph type="title"/>
          </p:nvPr>
        </p:nvSpPr>
        <p:spPr>
          <a:xfrm>
            <a:off x="1981200" y="228600"/>
            <a:ext cx="8229600" cy="838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00"/>
              </a:buClr>
              <a:buSzPts val="4400"/>
              <a:buFont typeface="Times New Roman"/>
              <a:buNone/>
            </a:pPr>
            <a:r>
              <a:rPr lang="en-US" b="1">
                <a:solidFill>
                  <a:srgbClr val="003300"/>
                </a:solidFill>
              </a:rPr>
              <a:t>Dynamic linking </a:t>
            </a:r>
            <a:endParaRPr/>
          </a:p>
        </p:txBody>
      </p:sp>
      <p:sp>
        <p:nvSpPr>
          <p:cNvPr id="349" name="Google Shape;349;p24"/>
          <p:cNvSpPr txBox="1">
            <a:spLocks noGrp="1"/>
          </p:cNvSpPr>
          <p:nvPr>
            <p:ph type="body" idx="1"/>
          </p:nvPr>
        </p:nvSpPr>
        <p:spPr>
          <a:xfrm>
            <a:off x="1995488" y="1066801"/>
            <a:ext cx="8375650" cy="4498975"/>
          </a:xfrm>
          <a:prstGeom prst="rect">
            <a:avLst/>
          </a:prstGeom>
          <a:noFill/>
          <a:ln>
            <a:noFill/>
          </a:ln>
        </p:spPr>
        <p:txBody>
          <a:bodyPr spcFirstLastPara="1" wrap="square" lIns="91425" tIns="45700" rIns="91425" bIns="45700" anchor="t" anchorCtr="0">
            <a:normAutofit/>
          </a:bodyPr>
          <a:lstStyle/>
          <a:p>
            <a:pPr marL="342900" lvl="1" indent="-342900" algn="just" rtl="0">
              <a:lnSpc>
                <a:spcPct val="90000"/>
              </a:lnSpc>
              <a:spcBef>
                <a:spcPts val="0"/>
              </a:spcBef>
              <a:spcAft>
                <a:spcPts val="0"/>
              </a:spcAft>
              <a:buClr>
                <a:srgbClr val="FF0000"/>
              </a:buClr>
              <a:buSzPts val="2400"/>
              <a:buChar char="•"/>
            </a:pPr>
            <a:r>
              <a:rPr lang="en-US" sz="2400" u="sng">
                <a:solidFill>
                  <a:srgbClr val="FF0000"/>
                </a:solidFill>
              </a:rPr>
              <a:t>Static linking </a:t>
            </a:r>
            <a:endParaRPr/>
          </a:p>
          <a:p>
            <a:pPr marL="342900" lvl="1" indent="-342900" algn="just" rtl="0">
              <a:lnSpc>
                <a:spcPct val="90000"/>
              </a:lnSpc>
              <a:spcBef>
                <a:spcPts val="500"/>
              </a:spcBef>
              <a:spcAft>
                <a:spcPts val="0"/>
              </a:spcAft>
              <a:buClr>
                <a:schemeClr val="dk1"/>
              </a:buClr>
              <a:buSzPts val="2800"/>
              <a:buChar char="•"/>
            </a:pPr>
            <a:r>
              <a:rPr lang="en-US"/>
              <a:t>System libraries and program code seperately</a:t>
            </a:r>
            <a:endParaRPr/>
          </a:p>
          <a:p>
            <a:pPr marL="342900" lvl="1" indent="-342900" algn="just" rtl="0">
              <a:lnSpc>
                <a:spcPct val="90000"/>
              </a:lnSpc>
              <a:spcBef>
                <a:spcPts val="500"/>
              </a:spcBef>
              <a:spcAft>
                <a:spcPts val="0"/>
              </a:spcAft>
              <a:buClr>
                <a:schemeClr val="dk1"/>
              </a:buClr>
              <a:buSzPts val="2800"/>
              <a:buChar char="•"/>
            </a:pPr>
            <a:r>
              <a:rPr lang="en-US"/>
              <a:t>Some OS support only static linking</a:t>
            </a:r>
            <a:endParaRPr/>
          </a:p>
          <a:p>
            <a:pPr marL="342900" lvl="1" indent="-165100" algn="just" rtl="0">
              <a:lnSpc>
                <a:spcPct val="90000"/>
              </a:lnSpc>
              <a:spcBef>
                <a:spcPts val="500"/>
              </a:spcBef>
              <a:spcAft>
                <a:spcPts val="0"/>
              </a:spcAft>
              <a:buClr>
                <a:schemeClr val="dk1"/>
              </a:buClr>
              <a:buSzPts val="2800"/>
              <a:buNone/>
            </a:pPr>
            <a:endParaRPr/>
          </a:p>
          <a:p>
            <a:pPr marL="228600" lvl="0" indent="-228600" algn="just" rtl="0">
              <a:lnSpc>
                <a:spcPct val="90000"/>
              </a:lnSpc>
              <a:spcBef>
                <a:spcPts val="1000"/>
              </a:spcBef>
              <a:spcAft>
                <a:spcPts val="0"/>
              </a:spcAft>
              <a:buClr>
                <a:srgbClr val="FF0000"/>
              </a:buClr>
              <a:buSzPts val="2800"/>
              <a:buChar char="•"/>
            </a:pPr>
            <a:r>
              <a:rPr lang="en-US" u="sng">
                <a:solidFill>
                  <a:srgbClr val="FF0000"/>
                </a:solidFill>
              </a:rPr>
              <a:t>Dynamic linking </a:t>
            </a:r>
            <a:endParaRPr/>
          </a:p>
          <a:p>
            <a:pPr marL="342900" lvl="1" indent="-342900" algn="just" rtl="0">
              <a:lnSpc>
                <a:spcPct val="90000"/>
              </a:lnSpc>
              <a:spcBef>
                <a:spcPts val="500"/>
              </a:spcBef>
              <a:spcAft>
                <a:spcPts val="0"/>
              </a:spcAft>
              <a:buClr>
                <a:schemeClr val="dk1"/>
              </a:buClr>
              <a:buSzPts val="2800"/>
              <a:buChar char="•"/>
            </a:pPr>
            <a:r>
              <a:rPr lang="en-US"/>
              <a:t>Linking is postponed until execution time</a:t>
            </a:r>
            <a:endParaRPr sz="800"/>
          </a:p>
          <a:p>
            <a:pPr marL="342900" lvl="1" indent="-342900" algn="just" rtl="0">
              <a:lnSpc>
                <a:spcPct val="90000"/>
              </a:lnSpc>
              <a:spcBef>
                <a:spcPts val="500"/>
              </a:spcBef>
              <a:spcAft>
                <a:spcPts val="0"/>
              </a:spcAft>
              <a:buClr>
                <a:schemeClr val="dk1"/>
              </a:buClr>
              <a:buSzPts val="2800"/>
              <a:buChar char="•"/>
            </a:pPr>
            <a:r>
              <a:rPr lang="en-US"/>
              <a:t>Wastage of both disk space and main memory is avoided</a:t>
            </a:r>
            <a:endParaRPr>
              <a:solidFill>
                <a:srgbClr val="3366FF"/>
              </a:solidFill>
            </a:endParaRPr>
          </a:p>
        </p:txBody>
      </p:sp>
      <p:pic>
        <p:nvPicPr>
          <p:cNvPr id="350" name="Google Shape;350;p24"/>
          <p:cNvPicPr preferRelativeResize="0"/>
          <p:nvPr/>
        </p:nvPicPr>
        <p:blipFill rotWithShape="1">
          <a:blip r:embed="rId3">
            <a:alphaModFix/>
          </a:blip>
          <a:srcRect/>
          <a:stretch/>
        </p:blipFill>
        <p:spPr>
          <a:xfrm>
            <a:off x="5180528" y="4197350"/>
            <a:ext cx="4391025" cy="2524125"/>
          </a:xfrm>
          <a:prstGeom prst="rect">
            <a:avLst/>
          </a:prstGeom>
          <a:noFill/>
          <a:ln>
            <a:noFill/>
          </a:ln>
        </p:spPr>
      </p:pic>
      <p:sp>
        <p:nvSpPr>
          <p:cNvPr id="351" name="Google Shape;35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 name="Date Placeholder 1">
            <a:extLst>
              <a:ext uri="{FF2B5EF4-FFF2-40B4-BE49-F238E27FC236}">
                <a16:creationId xmlns:a16="http://schemas.microsoft.com/office/drawing/2014/main" id="{73D8F0E7-C197-CE20-D976-E1E3514A20D5}"/>
              </a:ext>
            </a:extLst>
          </p:cNvPr>
          <p:cNvSpPr>
            <a:spLocks noGrp="1"/>
          </p:cNvSpPr>
          <p:nvPr>
            <p:ph type="dt" idx="10"/>
          </p:nvPr>
        </p:nvSpPr>
        <p:spPr/>
        <p:txBody>
          <a:bodyPr/>
          <a:lstStyle/>
          <a:p>
            <a:fld id="{8548E8DA-DBAC-4ED7-B3A6-DAB4A773CBA2}" type="datetime1">
              <a:rPr lang="en-US" smtClean="0"/>
              <a:t>5/9/2022</a:t>
            </a:fld>
            <a:endParaRPr lang="en-US"/>
          </a:p>
        </p:txBody>
      </p:sp>
      <p:sp>
        <p:nvSpPr>
          <p:cNvPr id="3" name="Footer Placeholder 2">
            <a:extLst>
              <a:ext uri="{FF2B5EF4-FFF2-40B4-BE49-F238E27FC236}">
                <a16:creationId xmlns:a16="http://schemas.microsoft.com/office/drawing/2014/main" id="{638D9615-80A2-285F-54EA-79F5DC789D97}"/>
              </a:ext>
            </a:extLst>
          </p:cNvPr>
          <p:cNvSpPr>
            <a:spLocks noGrp="1"/>
          </p:cNvSpPr>
          <p:nvPr>
            <p:ph type="ftr" idx="11"/>
          </p:nvPr>
        </p:nvSpPr>
        <p:spPr/>
        <p:txBody>
          <a:bodyPr/>
          <a:lstStyle/>
          <a:p>
            <a:r>
              <a:rPr lang="en-US"/>
              <a:t>18CSC205J Operating Systems- Memory Management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5"/>
          <p:cNvSpPr txBox="1">
            <a:spLocks noGrp="1"/>
          </p:cNvSpPr>
          <p:nvPr>
            <p:ph type="title"/>
          </p:nvPr>
        </p:nvSpPr>
        <p:spPr>
          <a:xfrm>
            <a:off x="1981200" y="381000"/>
            <a:ext cx="8229600" cy="457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3300"/>
              </a:buClr>
              <a:buSzPct val="100000"/>
              <a:buFont typeface="Times New Roman"/>
              <a:buNone/>
            </a:pPr>
            <a:r>
              <a:rPr lang="en-US" b="1">
                <a:solidFill>
                  <a:srgbClr val="003300"/>
                </a:solidFill>
              </a:rPr>
              <a:t>Swapping</a:t>
            </a:r>
            <a:endParaRPr/>
          </a:p>
        </p:txBody>
      </p:sp>
      <p:sp>
        <p:nvSpPr>
          <p:cNvPr id="358" name="Google Shape;358;p25"/>
          <p:cNvSpPr txBox="1">
            <a:spLocks noGrp="1"/>
          </p:cNvSpPr>
          <p:nvPr>
            <p:ph type="body" idx="1"/>
          </p:nvPr>
        </p:nvSpPr>
        <p:spPr>
          <a:xfrm>
            <a:off x="231820" y="914400"/>
            <a:ext cx="11121980" cy="56007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 process can be </a:t>
            </a:r>
            <a:r>
              <a:rPr lang="en-US" b="1">
                <a:solidFill>
                  <a:srgbClr val="FF0000"/>
                </a:solidFill>
              </a:rPr>
              <a:t>swapped</a:t>
            </a:r>
            <a:r>
              <a:rPr lang="en-US">
                <a:solidFill>
                  <a:srgbClr val="FF0000"/>
                </a:solidFill>
              </a:rPr>
              <a:t> </a:t>
            </a:r>
            <a:r>
              <a:rPr lang="en-US"/>
              <a:t>temporarily out of memory to a </a:t>
            </a:r>
            <a:r>
              <a:rPr lang="en-US">
                <a:solidFill>
                  <a:srgbClr val="FF0000"/>
                </a:solidFill>
              </a:rPr>
              <a:t>backing store</a:t>
            </a:r>
            <a:r>
              <a:rPr lang="en-US"/>
              <a:t>, and then brought back into memory for continued execution</a:t>
            </a:r>
            <a:endParaRPr/>
          </a:p>
          <a:p>
            <a:pPr marL="685800" lvl="1" indent="-228600" algn="just" rtl="0">
              <a:lnSpc>
                <a:spcPct val="90000"/>
              </a:lnSpc>
              <a:spcBef>
                <a:spcPts val="500"/>
              </a:spcBef>
              <a:spcAft>
                <a:spcPts val="0"/>
              </a:spcAft>
              <a:buClr>
                <a:schemeClr val="dk1"/>
              </a:buClr>
              <a:buSzPts val="2800"/>
              <a:buChar char="•"/>
            </a:pPr>
            <a:r>
              <a:rPr lang="en-US"/>
              <a:t>Total physical memory space of processes can exceed physical memory</a:t>
            </a:r>
            <a:endParaRPr/>
          </a:p>
          <a:p>
            <a:pPr marL="685800" lvl="1" indent="-228600" algn="just" rtl="0">
              <a:lnSpc>
                <a:spcPct val="90000"/>
              </a:lnSpc>
              <a:spcBef>
                <a:spcPts val="500"/>
              </a:spcBef>
              <a:spcAft>
                <a:spcPts val="0"/>
              </a:spcAft>
              <a:buClr>
                <a:schemeClr val="dk1"/>
              </a:buClr>
              <a:buSzPts val="2800"/>
              <a:buChar char="•"/>
            </a:pPr>
            <a:r>
              <a:rPr lang="en-US"/>
              <a:t>This increases the degree of multiprogramming in a system</a:t>
            </a:r>
            <a:endParaRPr/>
          </a:p>
          <a:p>
            <a:pPr marL="1143000" lvl="2" indent="-228600" algn="just" rtl="0">
              <a:lnSpc>
                <a:spcPct val="90000"/>
              </a:lnSpc>
              <a:spcBef>
                <a:spcPts val="500"/>
              </a:spcBef>
              <a:spcAft>
                <a:spcPts val="0"/>
              </a:spcAft>
              <a:buClr>
                <a:srgbClr val="002060"/>
              </a:buClr>
              <a:buSzPts val="2800"/>
              <a:buChar char="•"/>
            </a:pPr>
            <a:r>
              <a:rPr lang="en-US" b="1">
                <a:solidFill>
                  <a:srgbClr val="002060"/>
                </a:solidFill>
              </a:rPr>
              <a:t>Backing store</a:t>
            </a:r>
            <a:r>
              <a:rPr lang="en-US">
                <a:solidFill>
                  <a:srgbClr val="002060"/>
                </a:solidFill>
              </a:rPr>
              <a:t> </a:t>
            </a:r>
            <a:r>
              <a:rPr lang="en-US"/>
              <a:t>– Normally its hard disk</a:t>
            </a:r>
            <a:endParaRPr/>
          </a:p>
        </p:txBody>
      </p:sp>
      <p:sp>
        <p:nvSpPr>
          <p:cNvPr id="359" name="Google Shape;35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360" name="Google Shape;360;p25" descr="8"/>
          <p:cNvPicPr preferRelativeResize="0"/>
          <p:nvPr/>
        </p:nvPicPr>
        <p:blipFill rotWithShape="1">
          <a:blip r:embed="rId3">
            <a:alphaModFix/>
          </a:blip>
          <a:srcRect/>
          <a:stretch/>
        </p:blipFill>
        <p:spPr>
          <a:xfrm>
            <a:off x="3733800" y="3581400"/>
            <a:ext cx="3996070" cy="3124200"/>
          </a:xfrm>
          <a:prstGeom prst="rect">
            <a:avLst/>
          </a:prstGeom>
          <a:noFill/>
          <a:ln>
            <a:noFill/>
          </a:ln>
        </p:spPr>
      </p:pic>
      <p:sp>
        <p:nvSpPr>
          <p:cNvPr id="2" name="Date Placeholder 1">
            <a:extLst>
              <a:ext uri="{FF2B5EF4-FFF2-40B4-BE49-F238E27FC236}">
                <a16:creationId xmlns:a16="http://schemas.microsoft.com/office/drawing/2014/main" id="{B25671E6-2EE1-31D4-FE2C-6EFFB9F24BCF}"/>
              </a:ext>
            </a:extLst>
          </p:cNvPr>
          <p:cNvSpPr>
            <a:spLocks noGrp="1"/>
          </p:cNvSpPr>
          <p:nvPr>
            <p:ph type="dt" idx="10"/>
          </p:nvPr>
        </p:nvSpPr>
        <p:spPr/>
        <p:txBody>
          <a:bodyPr/>
          <a:lstStyle/>
          <a:p>
            <a:fld id="{D21334D1-0DE7-42BD-A230-C3F4DD260E74}" type="datetime1">
              <a:rPr lang="en-US" smtClean="0"/>
              <a:t>5/9/2022</a:t>
            </a:fld>
            <a:endParaRPr lang="en-US"/>
          </a:p>
        </p:txBody>
      </p:sp>
      <p:sp>
        <p:nvSpPr>
          <p:cNvPr id="3" name="Footer Placeholder 2">
            <a:extLst>
              <a:ext uri="{FF2B5EF4-FFF2-40B4-BE49-F238E27FC236}">
                <a16:creationId xmlns:a16="http://schemas.microsoft.com/office/drawing/2014/main" id="{74BA3BDA-87A6-D5FA-30B5-75013B9D33CF}"/>
              </a:ext>
            </a:extLst>
          </p:cNvPr>
          <p:cNvSpPr>
            <a:spLocks noGrp="1"/>
          </p:cNvSpPr>
          <p:nvPr>
            <p:ph type="ftr" idx="11"/>
          </p:nvPr>
        </p:nvSpPr>
        <p:spPr/>
        <p:txBody>
          <a:bodyPr/>
          <a:lstStyle/>
          <a:p>
            <a:r>
              <a:rPr lang="en-US"/>
              <a:t>18CSC205J Operating Systems- Memory Management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latin typeface="Times New Roman"/>
                <a:ea typeface="Times New Roman"/>
                <a:cs typeface="Times New Roman"/>
                <a:sym typeface="Times New Roman"/>
              </a:rPr>
              <a:t>CONTIGUOUS MEMORY ALLOCATION</a:t>
            </a:r>
            <a:endParaRPr/>
          </a:p>
        </p:txBody>
      </p:sp>
      <p:sp>
        <p:nvSpPr>
          <p:cNvPr id="366" name="Google Shape;366;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4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7"/>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main memory must accommodate both the operating system and the various user processes.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 memory is usually divided into two partitions: </a:t>
            </a:r>
            <a:endParaRPr/>
          </a:p>
          <a:p>
            <a:pPr marL="914400" lvl="1" indent="-457200" algn="just" rtl="0">
              <a:lnSpc>
                <a:spcPct val="90000"/>
              </a:lnSpc>
              <a:spcBef>
                <a:spcPts val="5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one for the resident operating system</a:t>
            </a:r>
            <a:endParaRPr/>
          </a:p>
          <a:p>
            <a:pPr marL="914400" lvl="1" indent="-457200" algn="just" rtl="0">
              <a:lnSpc>
                <a:spcPct val="90000"/>
              </a:lnSpc>
              <a:spcBef>
                <a:spcPts val="5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one for the user processes.</a:t>
            </a:r>
            <a:endParaRPr/>
          </a:p>
          <a:p>
            <a:pPr marL="514350" lvl="0" indent="-336550" algn="just" rtl="0">
              <a:lnSpc>
                <a:spcPct val="90000"/>
              </a:lnSpc>
              <a:spcBef>
                <a:spcPts val="1000"/>
              </a:spcBef>
              <a:spcAft>
                <a:spcPts val="0"/>
              </a:spcAft>
              <a:buClr>
                <a:schemeClr val="dk1"/>
              </a:buClr>
              <a:buSzPts val="2800"/>
              <a:buFont typeface="Calibri"/>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376" name="Google Shape;376;p27"/>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a:t>
            </a:r>
            <a:endParaRPr/>
          </a:p>
        </p:txBody>
      </p:sp>
      <p:sp>
        <p:nvSpPr>
          <p:cNvPr id="377" name="Google Shape;37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D703604-9D00-4901-9A45-5D0440FFDEFE}" type="datetime1">
              <a:rPr lang="en-US" smtClean="0"/>
              <a:t>5/9/2022</a:t>
            </a:fld>
            <a:endParaRPr/>
          </a:p>
        </p:txBody>
      </p:sp>
      <p:sp>
        <p:nvSpPr>
          <p:cNvPr id="378" name="Google Shape;37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79" name="Google Shape;37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8"/>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Several user processes want to reside in memory at the same time.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Then it is to be considered, how to allocate available memory to the processes that are in the input queue waiting to be brought into memory.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a:t>
            </a:r>
            <a:r>
              <a:rPr lang="en-US" sz="2800" b="1">
                <a:latin typeface="Times New Roman"/>
                <a:ea typeface="Times New Roman"/>
                <a:cs typeface="Times New Roman"/>
                <a:sym typeface="Times New Roman"/>
              </a:rPr>
              <a:t>contiguous memory allocation</a:t>
            </a:r>
            <a:r>
              <a:rPr lang="en-US" sz="2800">
                <a:latin typeface="Times New Roman"/>
                <a:ea typeface="Times New Roman"/>
                <a:cs typeface="Times New Roman"/>
                <a:sym typeface="Times New Roman"/>
              </a:rPr>
              <a:t>, each process is contained in a single section of memory that is contiguous to the section containing the next process.</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386" name="Google Shape;386;p28"/>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(Cont.)</a:t>
            </a:r>
            <a:endParaRPr/>
          </a:p>
        </p:txBody>
      </p:sp>
      <p:sp>
        <p:nvSpPr>
          <p:cNvPr id="387" name="Google Shape;38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38EDAC7-D75E-4C22-9097-AC4872AF11E4}" type="datetime1">
              <a:rPr lang="en-US" smtClean="0"/>
              <a:t>5/9/2022</a:t>
            </a:fld>
            <a:endParaRPr/>
          </a:p>
        </p:txBody>
      </p:sp>
      <p:sp>
        <p:nvSpPr>
          <p:cNvPr id="388" name="Google Shape;38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89" name="Google Shape;38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9"/>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relocation register contains the value of the smallest physical address;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 limit register contains the range of logical addresses (for example, relocation = 100040 and limit = 74600).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Each logical address must fall within the range specified by the limit register.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 MMU maps the logical address dynamically by adding the value in the relocation register. </a:t>
            </a:r>
            <a:endParaRPr/>
          </a:p>
        </p:txBody>
      </p:sp>
      <p:sp>
        <p:nvSpPr>
          <p:cNvPr id="396" name="Google Shape;396;p29"/>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(Cont.)</a:t>
            </a:r>
            <a:endParaRPr/>
          </a:p>
        </p:txBody>
      </p:sp>
      <p:sp>
        <p:nvSpPr>
          <p:cNvPr id="397" name="Google Shape;39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53BFD45-EB66-4993-AD8A-931E4BD0D085}" type="datetime1">
              <a:rPr lang="en-US" smtClean="0"/>
              <a:t>5/9/2022</a:t>
            </a:fld>
            <a:endParaRPr/>
          </a:p>
        </p:txBody>
      </p:sp>
      <p:sp>
        <p:nvSpPr>
          <p:cNvPr id="398" name="Google Shape;39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99" name="Google Shape;39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ctrTitle"/>
          </p:nvPr>
        </p:nvSpPr>
        <p:spPr>
          <a:xfrm>
            <a:off x="1524000" y="1712889"/>
            <a:ext cx="9144000" cy="179707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Basics of Memory Management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0"/>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This mapped address is sent to memory. When the CPU scheduler selects a process for execution, the dispatcher loads the relocation and limit registers with the correct values as part of the context switch.</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 Because every address generated by a CPU is checked against these registers, we can protect both the operating system and the other users programs and data from being modified by this running process. </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406" name="Google Shape;406;p30"/>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(Cont.)</a:t>
            </a:r>
            <a:endParaRPr/>
          </a:p>
        </p:txBody>
      </p:sp>
      <p:sp>
        <p:nvSpPr>
          <p:cNvPr id="407" name="Google Shape;40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D090BD-FF4E-47C4-A23B-421A361B81D5}" type="datetime1">
              <a:rPr lang="en-US" smtClean="0"/>
              <a:t>5/9/2022</a:t>
            </a:fld>
            <a:endParaRPr/>
          </a:p>
        </p:txBody>
      </p:sp>
      <p:sp>
        <p:nvSpPr>
          <p:cNvPr id="408" name="Google Shape;40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09" name="Google Shape;40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1"/>
          <p:cNvSpPr txBox="1">
            <a:spLocks noGrp="1"/>
          </p:cNvSpPr>
          <p:nvPr>
            <p:ph type="title"/>
          </p:nvPr>
        </p:nvSpPr>
        <p:spPr>
          <a:xfrm>
            <a:off x="624973" y="407965"/>
            <a:ext cx="11256433" cy="135049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Hardware Support for Relocation and Limit Registers</a:t>
            </a:r>
            <a:endParaRPr/>
          </a:p>
        </p:txBody>
      </p:sp>
      <p:pic>
        <p:nvPicPr>
          <p:cNvPr id="416" name="Google Shape;416;p31" descr="8"/>
          <p:cNvPicPr preferRelativeResize="0"/>
          <p:nvPr/>
        </p:nvPicPr>
        <p:blipFill rotWithShape="1">
          <a:blip r:embed="rId3">
            <a:alphaModFix/>
          </a:blip>
          <a:srcRect/>
          <a:stretch/>
        </p:blipFill>
        <p:spPr>
          <a:xfrm>
            <a:off x="2459569" y="2360662"/>
            <a:ext cx="7793567" cy="2901950"/>
          </a:xfrm>
          <a:prstGeom prst="rect">
            <a:avLst/>
          </a:prstGeom>
          <a:noFill/>
          <a:ln>
            <a:noFill/>
          </a:ln>
        </p:spPr>
      </p:pic>
      <p:sp>
        <p:nvSpPr>
          <p:cNvPr id="417" name="Google Shape;41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E49401E-58FD-4C83-878F-454634EE24D8}" type="datetime1">
              <a:rPr lang="en-US" smtClean="0"/>
              <a:t>5/9/2022</a:t>
            </a:fld>
            <a:endParaRPr/>
          </a:p>
        </p:txBody>
      </p:sp>
      <p:sp>
        <p:nvSpPr>
          <p:cNvPr id="418" name="Google Shape;41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19" name="Google Shape;41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2"/>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relocation-register scheme provides an effective way to allow the operating system’s size to change dynamically. This flexibility is desirable in many situations. </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For example, the operating system contains code and buffer space for device drivers. </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426" name="Google Shape;426;p32"/>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(Cont.)</a:t>
            </a:r>
            <a:endParaRPr/>
          </a:p>
        </p:txBody>
      </p:sp>
      <p:sp>
        <p:nvSpPr>
          <p:cNvPr id="427" name="Google Shape;42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300D1D2-5744-442E-8F1D-1104DA7AD1D3}" type="datetime1">
              <a:rPr lang="en-US" smtClean="0"/>
              <a:t>5/9/2022</a:t>
            </a:fld>
            <a:endParaRPr/>
          </a:p>
        </p:txBody>
      </p:sp>
      <p:sp>
        <p:nvSpPr>
          <p:cNvPr id="428" name="Google Shape;42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29" name="Google Shape;42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3"/>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dirty="0">
                <a:latin typeface="Times New Roman"/>
                <a:ea typeface="Times New Roman"/>
                <a:cs typeface="Times New Roman"/>
                <a:sym typeface="Times New Roman"/>
              </a:rPr>
              <a:t>If a device driver (or other operating-system service) is not commonly used, we do not want to keep the code and data in memory, as we might be able to use that space for other purposes. </a:t>
            </a:r>
            <a:endParaRPr dirty="0"/>
          </a:p>
          <a:p>
            <a:pPr marL="228600" lvl="0" indent="-50800" algn="just" rtl="0">
              <a:lnSpc>
                <a:spcPct val="90000"/>
              </a:lnSpc>
              <a:spcBef>
                <a:spcPts val="1000"/>
              </a:spcBef>
              <a:spcAft>
                <a:spcPts val="0"/>
              </a:spcAft>
              <a:buClr>
                <a:schemeClr val="dk1"/>
              </a:buClr>
              <a:buSzPts val="2800"/>
              <a:buNone/>
            </a:pPr>
            <a:endParaRPr sz="2800" dirty="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dirty="0">
                <a:latin typeface="Times New Roman"/>
                <a:ea typeface="Times New Roman"/>
                <a:cs typeface="Times New Roman"/>
                <a:sym typeface="Times New Roman"/>
              </a:rPr>
              <a:t>Such code is sometimes called </a:t>
            </a:r>
            <a:r>
              <a:rPr lang="en-US" sz="2800" b="1" dirty="0">
                <a:solidFill>
                  <a:srgbClr val="0070C0"/>
                </a:solidFill>
                <a:latin typeface="Times New Roman"/>
                <a:ea typeface="Times New Roman"/>
                <a:cs typeface="Times New Roman"/>
                <a:sym typeface="Times New Roman"/>
              </a:rPr>
              <a:t>transient</a:t>
            </a:r>
            <a:r>
              <a:rPr lang="en-US" sz="2800" b="1" dirty="0">
                <a:latin typeface="Times New Roman"/>
                <a:ea typeface="Times New Roman"/>
                <a:cs typeface="Times New Roman"/>
                <a:sym typeface="Times New Roman"/>
              </a:rPr>
              <a:t> </a:t>
            </a:r>
            <a:r>
              <a:rPr lang="en-US" sz="2800" dirty="0">
                <a:latin typeface="Times New Roman"/>
                <a:ea typeface="Times New Roman"/>
                <a:cs typeface="Times New Roman"/>
                <a:sym typeface="Times New Roman"/>
              </a:rPr>
              <a:t>operating-system code; it comes and goes as needed. Thus, using this code changes the size of the operating system during program execution.</a:t>
            </a:r>
            <a:endParaRPr dirty="0"/>
          </a:p>
          <a:p>
            <a:pPr marL="228600" lvl="0" indent="-50800" algn="just" rtl="0">
              <a:lnSpc>
                <a:spcPct val="90000"/>
              </a:lnSpc>
              <a:spcBef>
                <a:spcPts val="1000"/>
              </a:spcBef>
              <a:spcAft>
                <a:spcPts val="0"/>
              </a:spcAft>
              <a:buClr>
                <a:schemeClr val="dk1"/>
              </a:buClr>
              <a:buSzPts val="2800"/>
              <a:buNone/>
            </a:pPr>
            <a:endParaRPr sz="2800" dirty="0">
              <a:latin typeface="Times New Roman"/>
              <a:ea typeface="Times New Roman"/>
              <a:cs typeface="Times New Roman"/>
              <a:sym typeface="Times New Roman"/>
            </a:endParaRPr>
          </a:p>
        </p:txBody>
      </p:sp>
      <p:sp>
        <p:nvSpPr>
          <p:cNvPr id="436" name="Google Shape;436;p33"/>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(Cont.)</a:t>
            </a:r>
            <a:endParaRPr/>
          </a:p>
        </p:txBody>
      </p:sp>
      <p:sp>
        <p:nvSpPr>
          <p:cNvPr id="437" name="Google Shape;43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50F44C3-E865-4246-9311-5C0B7540A82C}" type="datetime1">
              <a:rPr lang="en-US" smtClean="0"/>
              <a:t>5/9/2022</a:t>
            </a:fld>
            <a:endParaRPr/>
          </a:p>
        </p:txBody>
      </p:sp>
      <p:sp>
        <p:nvSpPr>
          <p:cNvPr id="438" name="Google Shape;43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39" name="Google Shape;43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There are two popular techniques used for contiguous memory allocation</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1600200" lvl="3" indent="-228600" algn="just" rtl="0">
              <a:lnSpc>
                <a:spcPct val="90000"/>
              </a:lnSpc>
              <a:spcBef>
                <a:spcPts val="500"/>
              </a:spcBef>
              <a:spcAft>
                <a:spcPts val="0"/>
              </a:spcAft>
              <a:buClr>
                <a:srgbClr val="0070C0"/>
              </a:buClr>
              <a:buSzPts val="2800"/>
              <a:buFont typeface="Noto Sans Symbols"/>
              <a:buChar char="⮚"/>
            </a:pPr>
            <a:r>
              <a:rPr lang="en-US" sz="2800" b="1">
                <a:solidFill>
                  <a:srgbClr val="0070C0"/>
                </a:solidFill>
                <a:latin typeface="Times New Roman"/>
                <a:ea typeface="Times New Roman"/>
                <a:cs typeface="Times New Roman"/>
                <a:sym typeface="Times New Roman"/>
              </a:rPr>
              <a:t>Fixed Partitioning</a:t>
            </a:r>
            <a:endParaRPr/>
          </a:p>
          <a:p>
            <a:pPr marL="1600200" lvl="3" indent="-50800" algn="just" rtl="0">
              <a:lnSpc>
                <a:spcPct val="90000"/>
              </a:lnSpc>
              <a:spcBef>
                <a:spcPts val="500"/>
              </a:spcBef>
              <a:spcAft>
                <a:spcPts val="0"/>
              </a:spcAft>
              <a:buClr>
                <a:schemeClr val="dk1"/>
              </a:buClr>
              <a:buSzPts val="2800"/>
              <a:buFont typeface="Noto Sans Symbols"/>
              <a:buNone/>
            </a:pPr>
            <a:endParaRPr sz="2800" b="1">
              <a:solidFill>
                <a:srgbClr val="0070C0"/>
              </a:solidFill>
              <a:latin typeface="Times New Roman"/>
              <a:ea typeface="Times New Roman"/>
              <a:cs typeface="Times New Roman"/>
              <a:sym typeface="Times New Roman"/>
            </a:endParaRPr>
          </a:p>
          <a:p>
            <a:pPr marL="1600200" lvl="3" indent="-228600" algn="just" rtl="0">
              <a:lnSpc>
                <a:spcPct val="90000"/>
              </a:lnSpc>
              <a:spcBef>
                <a:spcPts val="500"/>
              </a:spcBef>
              <a:spcAft>
                <a:spcPts val="0"/>
              </a:spcAft>
              <a:buClr>
                <a:srgbClr val="0070C0"/>
              </a:buClr>
              <a:buSzPts val="2800"/>
              <a:buFont typeface="Noto Sans Symbols"/>
              <a:buChar char="⮚"/>
            </a:pPr>
            <a:r>
              <a:rPr lang="en-US" sz="2800" b="1">
                <a:solidFill>
                  <a:srgbClr val="0070C0"/>
                </a:solidFill>
                <a:latin typeface="Times New Roman"/>
                <a:ea typeface="Times New Roman"/>
                <a:cs typeface="Times New Roman"/>
                <a:sym typeface="Times New Roman"/>
              </a:rPr>
              <a:t>Variable Partitioning</a:t>
            </a:r>
            <a:endParaRPr/>
          </a:p>
        </p:txBody>
      </p:sp>
      <p:sp>
        <p:nvSpPr>
          <p:cNvPr id="446" name="Google Shape;446;p34"/>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a:t>
            </a:r>
            <a:r>
              <a:rPr lang="en-US">
                <a:latin typeface="Times New Roman"/>
                <a:ea typeface="Times New Roman"/>
                <a:cs typeface="Times New Roman"/>
                <a:sym typeface="Times New Roman"/>
              </a:rPr>
              <a:t>Technique</a:t>
            </a:r>
            <a:endParaRPr sz="4400">
              <a:latin typeface="Times New Roman"/>
              <a:ea typeface="Times New Roman"/>
              <a:cs typeface="Times New Roman"/>
              <a:sym typeface="Times New Roman"/>
            </a:endParaRPr>
          </a:p>
        </p:txBody>
      </p:sp>
      <p:sp>
        <p:nvSpPr>
          <p:cNvPr id="447" name="Google Shape;44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70DA521-E394-4ECD-A7B0-C4463F98A4C8}" type="datetime1">
              <a:rPr lang="en-US" smtClean="0"/>
              <a:t>5/9/2022</a:t>
            </a:fld>
            <a:endParaRPr/>
          </a:p>
        </p:txBody>
      </p:sp>
      <p:sp>
        <p:nvSpPr>
          <p:cNvPr id="448" name="Google Shape;44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49" name="Google Shape;4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5"/>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Static partitioning is a fixed partitioning scheme.</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this partitioning, </a:t>
            </a:r>
            <a:r>
              <a:rPr lang="en-US" sz="2800" b="1">
                <a:solidFill>
                  <a:srgbClr val="0070C0"/>
                </a:solidFill>
                <a:latin typeface="Times New Roman"/>
                <a:ea typeface="Times New Roman"/>
                <a:cs typeface="Times New Roman"/>
                <a:sym typeface="Times New Roman"/>
              </a:rPr>
              <a:t>number of partitions </a:t>
            </a:r>
            <a:r>
              <a:rPr lang="en-US" sz="2800">
                <a:latin typeface="Times New Roman"/>
                <a:ea typeface="Times New Roman"/>
                <a:cs typeface="Times New Roman"/>
                <a:sym typeface="Times New Roman"/>
              </a:rPr>
              <a:t>(non-overlapping) in RAM are</a:t>
            </a:r>
            <a:r>
              <a:rPr lang="en-US" sz="2800">
                <a:solidFill>
                  <a:srgbClr val="0070C0"/>
                </a:solidFill>
                <a:latin typeface="Times New Roman"/>
                <a:ea typeface="Times New Roman"/>
                <a:cs typeface="Times New Roman"/>
                <a:sym typeface="Times New Roman"/>
              </a:rPr>
              <a:t> </a:t>
            </a:r>
            <a:r>
              <a:rPr lang="en-US" sz="2800" b="1">
                <a:solidFill>
                  <a:srgbClr val="0070C0"/>
                </a:solidFill>
                <a:latin typeface="Times New Roman"/>
                <a:ea typeface="Times New Roman"/>
                <a:cs typeface="Times New Roman"/>
                <a:sym typeface="Times New Roman"/>
              </a:rPr>
              <a:t>fixed</a:t>
            </a:r>
            <a:r>
              <a:rPr lang="en-US" sz="2800">
                <a:solidFill>
                  <a:srgbClr val="0070C0"/>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but </a:t>
            </a:r>
            <a:r>
              <a:rPr lang="en-US" sz="2800" b="1">
                <a:solidFill>
                  <a:srgbClr val="0070C0"/>
                </a:solidFill>
                <a:latin typeface="Times New Roman"/>
                <a:ea typeface="Times New Roman"/>
                <a:cs typeface="Times New Roman"/>
                <a:sym typeface="Times New Roman"/>
              </a:rPr>
              <a:t>size of each partition may or may not be same.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As it is </a:t>
            </a:r>
            <a:r>
              <a:rPr lang="en-US" sz="2800" b="1">
                <a:solidFill>
                  <a:srgbClr val="0070C0"/>
                </a:solidFill>
                <a:latin typeface="Times New Roman"/>
                <a:ea typeface="Times New Roman"/>
                <a:cs typeface="Times New Roman"/>
                <a:sym typeface="Times New Roman"/>
              </a:rPr>
              <a:t>contiguous</a:t>
            </a:r>
            <a:r>
              <a:rPr lang="en-US" sz="2800">
                <a:latin typeface="Times New Roman"/>
                <a:ea typeface="Times New Roman"/>
                <a:cs typeface="Times New Roman"/>
                <a:sym typeface="Times New Roman"/>
              </a:rPr>
              <a:t> allocation, hence no spanning is allowed.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Here partition are made before execution or during system configure.</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Each partition is allowed to store only one process.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These partitions are allocated to the processes as they arrive.</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456" name="Google Shape;456;p35"/>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Fixed </a:t>
            </a:r>
            <a:r>
              <a:rPr lang="en-US" sz="4400">
                <a:latin typeface="Times New Roman"/>
                <a:ea typeface="Times New Roman"/>
                <a:cs typeface="Times New Roman"/>
                <a:sym typeface="Times New Roman"/>
              </a:rPr>
              <a:t>Partitioning </a:t>
            </a:r>
            <a:endParaRPr/>
          </a:p>
        </p:txBody>
      </p:sp>
      <p:sp>
        <p:nvSpPr>
          <p:cNvPr id="457" name="Google Shape;45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EBA98B5-74EE-474D-BF80-BF4B12898C55}" type="datetime1">
              <a:rPr lang="en-US" smtClean="0"/>
              <a:t>5/9/2022</a:t>
            </a:fld>
            <a:endParaRPr/>
          </a:p>
        </p:txBody>
      </p:sp>
      <p:sp>
        <p:nvSpPr>
          <p:cNvPr id="458" name="Google Shape;45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59" name="Google Shape;45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degree of multiprogramming is bound by the number of partitions.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this </a:t>
            </a:r>
            <a:r>
              <a:rPr lang="en-US" sz="2800" b="1">
                <a:solidFill>
                  <a:srgbClr val="0070C0"/>
                </a:solidFill>
                <a:latin typeface="Times New Roman"/>
                <a:ea typeface="Times New Roman"/>
                <a:cs typeface="Times New Roman"/>
                <a:sym typeface="Times New Roman"/>
              </a:rPr>
              <a:t>multiple partition method</a:t>
            </a:r>
            <a:r>
              <a:rPr lang="en-US" sz="2800">
                <a:latin typeface="Times New Roman"/>
                <a:ea typeface="Times New Roman"/>
                <a:cs typeface="Times New Roman"/>
                <a:sym typeface="Times New Roman"/>
              </a:rPr>
              <a:t>, when a partition is free, a process is selected from the input queue and is loaded into the free partition.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When the process terminates, the partition becomes available for another process.</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466" name="Google Shape;466;p36"/>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Fixed </a:t>
            </a:r>
            <a:r>
              <a:rPr lang="en-US" sz="4400">
                <a:latin typeface="Times New Roman"/>
                <a:ea typeface="Times New Roman"/>
                <a:cs typeface="Times New Roman"/>
                <a:sym typeface="Times New Roman"/>
              </a:rPr>
              <a:t>Partitioning (Cont.) </a:t>
            </a:r>
            <a:endParaRPr/>
          </a:p>
        </p:txBody>
      </p:sp>
      <p:sp>
        <p:nvSpPr>
          <p:cNvPr id="467" name="Google Shape;46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47F5695-0AE5-4C26-B0A3-694FD28ED747}" type="datetime1">
              <a:rPr lang="en-US" smtClean="0"/>
              <a:t>5/9/2022</a:t>
            </a:fld>
            <a:endParaRPr/>
          </a:p>
        </p:txBody>
      </p:sp>
      <p:sp>
        <p:nvSpPr>
          <p:cNvPr id="468" name="Google Shape;46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69" name="Google Shape;46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7"/>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sz="2800" b="1">
                <a:latin typeface="Times New Roman"/>
                <a:ea typeface="Times New Roman"/>
                <a:cs typeface="Times New Roman"/>
                <a:sym typeface="Times New Roman"/>
              </a:rPr>
              <a:t>Example</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476" name="Google Shape;476;p37"/>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Fixed Partitioning (Cont.) </a:t>
            </a:r>
            <a:endParaRPr sz="4400">
              <a:latin typeface="Times New Roman"/>
              <a:ea typeface="Times New Roman"/>
              <a:cs typeface="Times New Roman"/>
              <a:sym typeface="Times New Roman"/>
            </a:endParaRPr>
          </a:p>
        </p:txBody>
      </p:sp>
      <p:sp>
        <p:nvSpPr>
          <p:cNvPr id="477" name="Google Shape;477;p37" descr="Lightbox"/>
          <p:cNvSpPr/>
          <p:nvPr/>
        </p:nvSpPr>
        <p:spPr>
          <a:xfrm>
            <a:off x="207433" y="-144463"/>
            <a:ext cx="4064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78" name="Google Shape;478;p37"/>
          <p:cNvPicPr preferRelativeResize="0"/>
          <p:nvPr/>
        </p:nvPicPr>
        <p:blipFill rotWithShape="1">
          <a:blip r:embed="rId3">
            <a:alphaModFix/>
          </a:blip>
          <a:srcRect/>
          <a:stretch/>
        </p:blipFill>
        <p:spPr>
          <a:xfrm>
            <a:off x="2032000" y="1524000"/>
            <a:ext cx="7620000" cy="4191000"/>
          </a:xfrm>
          <a:prstGeom prst="rect">
            <a:avLst/>
          </a:prstGeom>
          <a:noFill/>
          <a:ln>
            <a:noFill/>
          </a:ln>
        </p:spPr>
      </p:pic>
      <p:sp>
        <p:nvSpPr>
          <p:cNvPr id="479" name="Google Shape;479;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CCB769A-FB96-4FA5-B63A-18789921F932}" type="datetime1">
              <a:rPr lang="en-US" smtClean="0"/>
              <a:t>5/9/2022</a:t>
            </a:fld>
            <a:endParaRPr/>
          </a:p>
        </p:txBody>
      </p:sp>
      <p:sp>
        <p:nvSpPr>
          <p:cNvPr id="480" name="Google Shape;480;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81" name="Google Shape;48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8"/>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fontScale="92500"/>
          </a:bodyPr>
          <a:lstStyle/>
          <a:p>
            <a:pPr marL="0" lvl="0" indent="0" algn="ctr" rtl="0">
              <a:lnSpc>
                <a:spcPct val="90000"/>
              </a:lnSpc>
              <a:spcBef>
                <a:spcPts val="0"/>
              </a:spcBef>
              <a:spcAft>
                <a:spcPts val="0"/>
              </a:spcAft>
              <a:buClr>
                <a:schemeClr val="dk1"/>
              </a:buClr>
              <a:buSzPct val="100000"/>
              <a:buNone/>
            </a:pPr>
            <a:endParaRPr>
              <a:solidFill>
                <a:srgbClr val="0070C0"/>
              </a:solidFill>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0070C0"/>
              </a:buClr>
              <a:buSzPct val="100000"/>
              <a:buFont typeface="Noto Sans Symbols"/>
              <a:buChar char="⮚"/>
            </a:pPr>
            <a:r>
              <a:rPr lang="en-US" b="1">
                <a:solidFill>
                  <a:srgbClr val="0070C0"/>
                </a:solidFill>
                <a:latin typeface="Times New Roman"/>
                <a:ea typeface="Times New Roman"/>
                <a:cs typeface="Times New Roman"/>
                <a:sym typeface="Times New Roman"/>
              </a:rPr>
              <a:t>Limitation on the Size of the Process: </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Sometimes, when the size of the process is larger than the maximum partition size, then we cannot load that process into the memory. So, this is the main disadvantage of the fixed partition.</a:t>
            </a:r>
            <a:endParaRPr/>
          </a:p>
          <a:p>
            <a:pPr marL="228600" lvl="0" indent="-228600" algn="just" rtl="0">
              <a:lnSpc>
                <a:spcPct val="90000"/>
              </a:lnSpc>
              <a:spcBef>
                <a:spcPts val="1000"/>
              </a:spcBef>
              <a:spcAft>
                <a:spcPts val="0"/>
              </a:spcAft>
              <a:buClr>
                <a:srgbClr val="0070C0"/>
              </a:buClr>
              <a:buSzPct val="100000"/>
              <a:buFont typeface="Noto Sans Symbols"/>
              <a:buChar char="⮚"/>
            </a:pPr>
            <a:r>
              <a:rPr lang="en-US" b="1">
                <a:solidFill>
                  <a:srgbClr val="0070C0"/>
                </a:solidFill>
                <a:latin typeface="Times New Roman"/>
                <a:ea typeface="Times New Roman"/>
                <a:cs typeface="Times New Roman"/>
                <a:sym typeface="Times New Roman"/>
              </a:rPr>
              <a:t>Degree of Multiprogramming is Less: </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We can understand from the degree of multiprogramming that it means at the same time, the maximum number of processes we can load into the memory. In Fixed Partitioning, the size of the partition is fixed, and we cannot vary it according to the process size; therefore, in fixed partitioning, the degree of multiprogramming is less and fixed.</a:t>
            </a:r>
            <a:endParaRPr/>
          </a:p>
          <a:p>
            <a:pPr marL="228600" lvl="0" indent="-228600" algn="just" rtl="0">
              <a:lnSpc>
                <a:spcPct val="90000"/>
              </a:lnSpc>
              <a:spcBef>
                <a:spcPts val="1000"/>
              </a:spcBef>
              <a:spcAft>
                <a:spcPts val="0"/>
              </a:spcAft>
              <a:buClr>
                <a:srgbClr val="0070C0"/>
              </a:buClr>
              <a:buSzPct val="100000"/>
              <a:buFont typeface="Noto Sans Symbols"/>
              <a:buChar char="⮚"/>
            </a:pPr>
            <a:r>
              <a:rPr lang="en-US" b="1">
                <a:solidFill>
                  <a:srgbClr val="0070C0"/>
                </a:solidFill>
                <a:latin typeface="Times New Roman"/>
                <a:ea typeface="Times New Roman"/>
                <a:cs typeface="Times New Roman"/>
                <a:sym typeface="Times New Roman"/>
              </a:rPr>
              <a:t>Internal Fragmentation </a:t>
            </a:r>
            <a:endParaRPr/>
          </a:p>
          <a:p>
            <a:pPr marL="0" lvl="0" indent="0" algn="just" rtl="0">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Let us first discuss about what is fragmentation and then discuss about Internal Fragmentation </a:t>
            </a:r>
            <a:endParaRPr/>
          </a:p>
        </p:txBody>
      </p:sp>
      <p:sp>
        <p:nvSpPr>
          <p:cNvPr id="488" name="Google Shape;488;p38"/>
          <p:cNvSpPr txBox="1">
            <a:spLocks noGrp="1"/>
          </p:cNvSpPr>
          <p:nvPr>
            <p:ph type="title"/>
          </p:nvPr>
        </p:nvSpPr>
        <p:spPr>
          <a:xfrm>
            <a:off x="443345" y="152400"/>
            <a:ext cx="11785600" cy="1066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Disadvantages of Fixed Partitioning</a:t>
            </a:r>
            <a:endParaRPr sz="4400">
              <a:latin typeface="Times New Roman"/>
              <a:ea typeface="Times New Roman"/>
              <a:cs typeface="Times New Roman"/>
              <a:sym typeface="Times New Roman"/>
            </a:endParaRPr>
          </a:p>
        </p:txBody>
      </p:sp>
      <p:sp>
        <p:nvSpPr>
          <p:cNvPr id="489" name="Google Shape;48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E084BC2-B5AA-4EF5-9571-51A39708D689}" type="datetime1">
              <a:rPr lang="en-US" smtClean="0"/>
              <a:t>5/9/2022</a:t>
            </a:fld>
            <a:endParaRPr/>
          </a:p>
        </p:txBody>
      </p:sp>
      <p:sp>
        <p:nvSpPr>
          <p:cNvPr id="490" name="Google Shape;49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91" name="Google Shape;49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9"/>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Fragmentation is an unwanted problem where the memory blocks cannot be allocated to the processes due to their small size and the blocks remain unused.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It can also be understood as when the processes are loaded and removed from the memory they create free space or hole in the memory and these small blocks cannot be allocated to new upcoming processes and results in inefficient use of memory.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Basically, there are two types of fragmentation:</a:t>
            </a:r>
            <a:endParaRPr/>
          </a:p>
          <a:p>
            <a:pPr marL="1143000" lvl="2" indent="-228600" algn="just" rtl="0">
              <a:lnSpc>
                <a:spcPct val="90000"/>
              </a:lnSpc>
              <a:spcBef>
                <a:spcPts val="5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Internal Fragmentation</a:t>
            </a:r>
            <a:endParaRPr/>
          </a:p>
          <a:p>
            <a:pPr marL="1143000" lvl="2" indent="-228600" algn="just" rtl="0">
              <a:lnSpc>
                <a:spcPct val="90000"/>
              </a:lnSpc>
              <a:spcBef>
                <a:spcPts val="5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External Fragmentation</a:t>
            </a:r>
            <a:endParaRPr/>
          </a:p>
        </p:txBody>
      </p:sp>
      <p:sp>
        <p:nvSpPr>
          <p:cNvPr id="498" name="Google Shape;498;p39"/>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Fragmentation</a:t>
            </a:r>
            <a:endParaRPr sz="4400">
              <a:latin typeface="Times New Roman"/>
              <a:ea typeface="Times New Roman"/>
              <a:cs typeface="Times New Roman"/>
              <a:sym typeface="Times New Roman"/>
            </a:endParaRPr>
          </a:p>
        </p:txBody>
      </p:sp>
      <p:sp>
        <p:nvSpPr>
          <p:cNvPr id="499" name="Google Shape;49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B7ACAA5-72AF-4B4D-A212-86CD9DEB9C52}" type="datetime1">
              <a:rPr lang="en-US" smtClean="0"/>
              <a:t>5/9/2022</a:t>
            </a:fld>
            <a:endParaRPr/>
          </a:p>
        </p:txBody>
      </p:sp>
      <p:sp>
        <p:nvSpPr>
          <p:cNvPr id="500" name="Google Shape;50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01" name="Google Shape;50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838200" y="107548"/>
            <a:ext cx="10515600" cy="9742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Memory : Basics </a:t>
            </a:r>
            <a:endParaRPr/>
          </a:p>
        </p:txBody>
      </p:sp>
      <p:sp>
        <p:nvSpPr>
          <p:cNvPr id="116" name="Google Shape;116;p4"/>
          <p:cNvSpPr txBox="1">
            <a:spLocks noGrp="1"/>
          </p:cNvSpPr>
          <p:nvPr>
            <p:ph type="body" idx="1"/>
          </p:nvPr>
        </p:nvSpPr>
        <p:spPr>
          <a:xfrm>
            <a:off x="838200" y="1262130"/>
            <a:ext cx="10515600" cy="5460642"/>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Memory is central part for the operation of a modern computer system</a:t>
            </a:r>
            <a:endParaRPr/>
          </a:p>
          <a:p>
            <a:pPr marL="228600" lvl="0" indent="-228600" algn="just" rtl="0">
              <a:lnSpc>
                <a:spcPct val="90000"/>
              </a:lnSpc>
              <a:spcBef>
                <a:spcPts val="1000"/>
              </a:spcBef>
              <a:spcAft>
                <a:spcPts val="0"/>
              </a:spcAft>
              <a:buClr>
                <a:schemeClr val="dk1"/>
              </a:buClr>
              <a:buSzPts val="2800"/>
              <a:buChar char="•"/>
            </a:pPr>
            <a:r>
              <a:rPr lang="en-US"/>
              <a:t>Memory consists of a large array of words or bytes, each with its own address. </a:t>
            </a:r>
            <a:endParaRPr/>
          </a:p>
          <a:p>
            <a:pPr marL="228600" lvl="0" indent="-228600" algn="just" rtl="0">
              <a:lnSpc>
                <a:spcPct val="90000"/>
              </a:lnSpc>
              <a:spcBef>
                <a:spcPts val="1000"/>
              </a:spcBef>
              <a:spcAft>
                <a:spcPts val="0"/>
              </a:spcAft>
              <a:buClr>
                <a:schemeClr val="dk1"/>
              </a:buClr>
              <a:buSzPts val="2800"/>
              <a:buChar char="•"/>
            </a:pPr>
            <a:r>
              <a:rPr lang="en-US"/>
              <a:t>The CPU fetches instructions from memory according to the value of the program counter which may need additional loading from and storing to specific memory addresses.</a:t>
            </a:r>
            <a:endParaRPr/>
          </a:p>
          <a:p>
            <a:pPr marL="228600" lvl="0" indent="-228600" algn="just" rtl="0">
              <a:lnSpc>
                <a:spcPct val="90000"/>
              </a:lnSpc>
              <a:spcBef>
                <a:spcPts val="1000"/>
              </a:spcBef>
              <a:spcAft>
                <a:spcPts val="0"/>
              </a:spcAft>
              <a:buClr>
                <a:schemeClr val="dk1"/>
              </a:buClr>
              <a:buSzPts val="2800"/>
              <a:buChar char="•"/>
            </a:pPr>
            <a:r>
              <a:rPr lang="en-US"/>
              <a:t>A typical instruction-execution cycle, first fetches an instruction from memory. The instruction is then decoded and may cause operands to be fetched from memory. </a:t>
            </a:r>
            <a:endParaRPr/>
          </a:p>
          <a:p>
            <a:pPr marL="228600" lvl="0" indent="-228600" algn="just" rtl="0">
              <a:lnSpc>
                <a:spcPct val="90000"/>
              </a:lnSpc>
              <a:spcBef>
                <a:spcPts val="1000"/>
              </a:spcBef>
              <a:spcAft>
                <a:spcPts val="0"/>
              </a:spcAft>
              <a:buClr>
                <a:schemeClr val="dk1"/>
              </a:buClr>
              <a:buSzPts val="2800"/>
              <a:buChar char="•"/>
            </a:pPr>
            <a:r>
              <a:rPr lang="en-US"/>
              <a:t>After the instruction has been executed on the operands, results may be stored back in memory. </a:t>
            </a:r>
            <a:endParaRPr/>
          </a:p>
        </p:txBody>
      </p:sp>
      <p:sp>
        <p:nvSpPr>
          <p:cNvPr id="117" name="Google Shape;11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18" name="Google Shape;11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9" name="Google Shape;119;p4"/>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0" i="0" u="none" strike="noStrike" cap="none">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ABB84D3D-B295-5837-A7AA-EA88096E10FD}"/>
              </a:ext>
            </a:extLst>
          </p:cNvPr>
          <p:cNvSpPr>
            <a:spLocks noGrp="1"/>
          </p:cNvSpPr>
          <p:nvPr>
            <p:ph type="dt" idx="10"/>
          </p:nvPr>
        </p:nvSpPr>
        <p:spPr/>
        <p:txBody>
          <a:bodyPr/>
          <a:lstStyle/>
          <a:p>
            <a:fld id="{D87A8CA2-F0DD-48B9-AC75-1015CA9FABF9}" type="datetime1">
              <a:rPr lang="en-US" smtClean="0"/>
              <a:t>5/9/2022</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0"/>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It occurs when the space is left inside the partition after allocating the partition to a process.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This space is called as internally fragmented space.</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This space can not be allocated to any other process.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This is because only Fixed (static) partitioning allows to store only one process in each partition.</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Internal Fragmentation occurs only in Fixed (static) partitioning .</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508" name="Google Shape;508;p40"/>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Internal Fragmentation</a:t>
            </a:r>
            <a:endParaRPr/>
          </a:p>
        </p:txBody>
      </p:sp>
      <p:sp>
        <p:nvSpPr>
          <p:cNvPr id="509" name="Google Shape;50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7BA83D4-5571-4FB5-9D23-639C4A3AFE18}" type="datetime1">
              <a:rPr lang="en-US" smtClean="0"/>
              <a:t>5/9/2022</a:t>
            </a:fld>
            <a:endParaRPr/>
          </a:p>
        </p:txBody>
      </p:sp>
      <p:sp>
        <p:nvSpPr>
          <p:cNvPr id="510" name="Google Shape;51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11" name="Google Shape;51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1"/>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Internal Fragmentation (Cont.)</a:t>
            </a:r>
            <a:endParaRPr/>
          </a:p>
        </p:txBody>
      </p:sp>
      <p:sp>
        <p:nvSpPr>
          <p:cNvPr id="518" name="Google Shape;51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15AF56B-651B-48E4-AA05-974415CB4C3D}" type="datetime1">
              <a:rPr lang="en-US" smtClean="0"/>
              <a:t>5/9/2022</a:t>
            </a:fld>
            <a:endParaRPr/>
          </a:p>
        </p:txBody>
      </p:sp>
      <p:sp>
        <p:nvSpPr>
          <p:cNvPr id="519" name="Google Shape;51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20" name="Google Shape;52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521" name="Google Shape;521;p41"/>
          <p:cNvPicPr preferRelativeResize="0">
            <a:picLocks noGrp="1"/>
          </p:cNvPicPr>
          <p:nvPr>
            <p:ph type="body" idx="1"/>
          </p:nvPr>
        </p:nvPicPr>
        <p:blipFill rotWithShape="1">
          <a:blip r:embed="rId3">
            <a:alphaModFix/>
          </a:blip>
          <a:srcRect/>
          <a:stretch/>
        </p:blipFill>
        <p:spPr>
          <a:xfrm>
            <a:off x="2188842" y="1671166"/>
            <a:ext cx="7757167" cy="38363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This problem is occurring because we have fixed the sizes of the memory blocks. This problem can be removed if we use dynamic partitioning for allocating space to the process.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dynamic partitioning, the process is allocated only that much amount of space which is required by the process. So, there is no internal fragmentation.</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528" name="Google Shape;528;p42"/>
          <p:cNvSpPr txBox="1"/>
          <p:nvPr/>
        </p:nvSpPr>
        <p:spPr>
          <a:xfrm>
            <a:off x="609600" y="136528"/>
            <a:ext cx="10972800" cy="5762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Solution to Internal Fragmentation </a:t>
            </a:r>
            <a:endParaRPr/>
          </a:p>
        </p:txBody>
      </p:sp>
      <p:sp>
        <p:nvSpPr>
          <p:cNvPr id="529" name="Google Shape;52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8546211-5945-4649-B005-06FF9366A8A6}" type="datetime1">
              <a:rPr lang="en-US" smtClean="0"/>
              <a:t>5/9/2022</a:t>
            </a:fld>
            <a:endParaRPr/>
          </a:p>
        </p:txBody>
      </p:sp>
      <p:sp>
        <p:nvSpPr>
          <p:cNvPr id="530" name="Google Shape;53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31" name="Google Shape;53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3"/>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In the variable-partition scheme, the operating system keeps a table indicating which parts of memory are available and which are occupied.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Initially, all memory is available for user processes and is considered one large block of available memory, a hole.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Eventually, memory contains a set of holes of various sizes.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As processes enter the system, they are put into an input queue. </a:t>
            </a:r>
            <a:endParaRPr/>
          </a:p>
        </p:txBody>
      </p:sp>
      <p:sp>
        <p:nvSpPr>
          <p:cNvPr id="538" name="Google Shape;538;p43"/>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a:t>
            </a:r>
            <a:r>
              <a:rPr lang="en-US" sz="4400">
                <a:latin typeface="Times New Roman"/>
                <a:ea typeface="Times New Roman"/>
                <a:cs typeface="Times New Roman"/>
                <a:sym typeface="Times New Roman"/>
              </a:rPr>
              <a:t> Partitioning </a:t>
            </a:r>
            <a:endParaRPr/>
          </a:p>
        </p:txBody>
      </p:sp>
      <p:sp>
        <p:nvSpPr>
          <p:cNvPr id="539" name="Google Shape;53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CB5B4B6-7A30-41CC-8F0A-9C2F9F2EFB8E}" type="datetime1">
              <a:rPr lang="en-US" smtClean="0"/>
              <a:t>5/9/2022</a:t>
            </a:fld>
            <a:endParaRPr/>
          </a:p>
        </p:txBody>
      </p:sp>
      <p:sp>
        <p:nvSpPr>
          <p:cNvPr id="540" name="Google Shape;54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41" name="Google Shape;54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4"/>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50800" algn="just" rtl="0">
              <a:lnSpc>
                <a:spcPct val="90000"/>
              </a:lnSpc>
              <a:spcBef>
                <a:spcPts val="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548" name="Google Shape;548;p44"/>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a:t>
            </a:r>
            <a:r>
              <a:rPr lang="en-US" sz="4400">
                <a:latin typeface="Times New Roman"/>
                <a:ea typeface="Times New Roman"/>
                <a:cs typeface="Times New Roman"/>
                <a:sym typeface="Times New Roman"/>
              </a:rPr>
              <a:t> Partitioning (Cont.) </a:t>
            </a:r>
            <a:endParaRPr/>
          </a:p>
        </p:txBody>
      </p:sp>
      <p:sp>
        <p:nvSpPr>
          <p:cNvPr id="549" name="Google Shape;549;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542F1D1-2596-41E1-A21B-0116E2698438}" type="datetime1">
              <a:rPr lang="en-US" smtClean="0"/>
              <a:t>5/9/2022</a:t>
            </a:fld>
            <a:endParaRPr/>
          </a:p>
        </p:txBody>
      </p:sp>
      <p:sp>
        <p:nvSpPr>
          <p:cNvPr id="550" name="Google Shape;550;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51" name="Google Shape;551;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pic>
        <p:nvPicPr>
          <p:cNvPr id="552" name="Google Shape;552;p44"/>
          <p:cNvPicPr preferRelativeResize="0"/>
          <p:nvPr/>
        </p:nvPicPr>
        <p:blipFill rotWithShape="1">
          <a:blip r:embed="rId3">
            <a:alphaModFix/>
          </a:blip>
          <a:srcRect/>
          <a:stretch/>
        </p:blipFill>
        <p:spPr>
          <a:xfrm>
            <a:off x="2622551" y="1671639"/>
            <a:ext cx="6946900" cy="3514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5"/>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operating system takes into account the memory requirements of each process and the amount of available memory space in determining which processes are allocated memory.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When a process is allocated space, it is loaded into memory, and it can then compete for CPU time.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When a process terminates, it releases its memory, which the operating system may then fill with another process from the input queue. </a:t>
            </a:r>
            <a:endParaRPr/>
          </a:p>
        </p:txBody>
      </p:sp>
      <p:sp>
        <p:nvSpPr>
          <p:cNvPr id="559" name="Google Shape;559;p45"/>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a:t>
            </a:r>
            <a:r>
              <a:rPr lang="en-US" sz="4400">
                <a:latin typeface="Times New Roman"/>
                <a:ea typeface="Times New Roman"/>
                <a:cs typeface="Times New Roman"/>
                <a:sym typeface="Times New Roman"/>
              </a:rPr>
              <a:t> Partitioning (Cont.) </a:t>
            </a:r>
            <a:endParaRPr/>
          </a:p>
        </p:txBody>
      </p:sp>
      <p:sp>
        <p:nvSpPr>
          <p:cNvPr id="560" name="Google Shape;560;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573D2B5-E9DF-426A-94F9-88F06227D761}" type="datetime1">
              <a:rPr lang="en-US" smtClean="0"/>
              <a:t>5/9/2022</a:t>
            </a:fld>
            <a:endParaRPr/>
          </a:p>
        </p:txBody>
      </p:sp>
      <p:sp>
        <p:nvSpPr>
          <p:cNvPr id="561" name="Google Shape;561;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62" name="Google Shape;56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6"/>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At any given time, then, we have a list of available block sizes and an input queue. The operating system can order the input queue according to a scheduling algorithm. Memory is allocated to processes until, finally, the memory requirements of the next process cannot be satisfied — that is, no available block of memory (or hole) is large enough to hold that process. </a:t>
            </a:r>
            <a:endParaRPr/>
          </a:p>
        </p:txBody>
      </p:sp>
      <p:sp>
        <p:nvSpPr>
          <p:cNvPr id="569" name="Google Shape;569;p46"/>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 Partitioning (Cont.) </a:t>
            </a:r>
            <a:endParaRPr sz="4400">
              <a:latin typeface="Times New Roman"/>
              <a:ea typeface="Times New Roman"/>
              <a:cs typeface="Times New Roman"/>
              <a:sym typeface="Times New Roman"/>
            </a:endParaRPr>
          </a:p>
        </p:txBody>
      </p:sp>
      <p:sp>
        <p:nvSpPr>
          <p:cNvPr id="570" name="Google Shape;570;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A6001CF-D211-47BB-AF8D-1D7A08D23E21}" type="datetime1">
              <a:rPr lang="en-US" smtClean="0"/>
              <a:t>5/9/2022</a:t>
            </a:fld>
            <a:endParaRPr/>
          </a:p>
        </p:txBody>
      </p:sp>
      <p:sp>
        <p:nvSpPr>
          <p:cNvPr id="571" name="Google Shape;571;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72" name="Google Shape;57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7"/>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operating system can then wait until a large enough block is available, or it can skip down the input queue to see whether the smaller memory requirements of some other process can be met.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general, as mentioned, the memory blocks available comprise a set of holes of various sizes scattered throughout memory. When a process arrives and needs memory, the system searches the set for a hole that is large enough for this process. </a:t>
            </a:r>
            <a:endParaRPr/>
          </a:p>
        </p:txBody>
      </p:sp>
      <p:sp>
        <p:nvSpPr>
          <p:cNvPr id="579" name="Google Shape;579;p47"/>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 Partitioning (Cont.) </a:t>
            </a:r>
            <a:endParaRPr sz="4400">
              <a:latin typeface="Times New Roman"/>
              <a:ea typeface="Times New Roman"/>
              <a:cs typeface="Times New Roman"/>
              <a:sym typeface="Times New Roman"/>
            </a:endParaRPr>
          </a:p>
        </p:txBody>
      </p:sp>
      <p:sp>
        <p:nvSpPr>
          <p:cNvPr id="580" name="Google Shape;58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BEF23CC-5EB0-462F-9289-E46E9F36DDEA}" type="datetime1">
              <a:rPr lang="en-US" smtClean="0"/>
              <a:t>5/9/2022</a:t>
            </a:fld>
            <a:endParaRPr/>
          </a:p>
        </p:txBody>
      </p:sp>
      <p:sp>
        <p:nvSpPr>
          <p:cNvPr id="581" name="Google Shape;58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82" name="Google Shape;58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8"/>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If the hole is too large, it is split into two parts. One part is allocated to the arriving process; the other is returned to the set of holes.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When a process terminates, it releases its block of memory, which is then placed back in the set of holes.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If the new hole is adjacent to other holes, these adjacent holes are merged to form one larger hole.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At this point, the system may need to check whether there are processes waiting for memory and whether this newly freed and recombined memory could satisfy the demands of any of these waiting processes. </a:t>
            </a:r>
            <a:endParaRPr/>
          </a:p>
        </p:txBody>
      </p:sp>
      <p:sp>
        <p:nvSpPr>
          <p:cNvPr id="589" name="Google Shape;589;p48"/>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 Partitioning (Cont.) </a:t>
            </a:r>
            <a:endParaRPr sz="4400">
              <a:latin typeface="Times New Roman"/>
              <a:ea typeface="Times New Roman"/>
              <a:cs typeface="Times New Roman"/>
              <a:sym typeface="Times New Roman"/>
            </a:endParaRPr>
          </a:p>
        </p:txBody>
      </p:sp>
      <p:sp>
        <p:nvSpPr>
          <p:cNvPr id="590" name="Google Shape;59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EA5E867-69B3-4B1F-9817-AC2C10CB4B71}" type="datetime1">
              <a:rPr lang="en-US" smtClean="0"/>
              <a:t>5/9/2022</a:t>
            </a:fld>
            <a:endParaRPr/>
          </a:p>
        </p:txBody>
      </p:sp>
      <p:sp>
        <p:nvSpPr>
          <p:cNvPr id="591" name="Google Shape;59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92" name="Google Shape;59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9"/>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50800" algn="just" rtl="0">
              <a:lnSpc>
                <a:spcPct val="90000"/>
              </a:lnSpc>
              <a:spcBef>
                <a:spcPts val="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599" name="Google Shape;599;p49"/>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Variable </a:t>
            </a:r>
            <a:r>
              <a:rPr lang="en-US">
                <a:latin typeface="Times New Roman"/>
                <a:ea typeface="Times New Roman"/>
                <a:cs typeface="Times New Roman"/>
                <a:sym typeface="Times New Roman"/>
              </a:rPr>
              <a:t>– Partitioning (Cont.) </a:t>
            </a:r>
            <a:endParaRPr sz="4400">
              <a:latin typeface="Times New Roman"/>
              <a:ea typeface="Times New Roman"/>
              <a:cs typeface="Times New Roman"/>
              <a:sym typeface="Times New Roman"/>
            </a:endParaRPr>
          </a:p>
        </p:txBody>
      </p:sp>
      <p:sp>
        <p:nvSpPr>
          <p:cNvPr id="600" name="Google Shape;60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55E4680-5BE0-434E-9381-4439316657DB}" type="datetime1">
              <a:rPr lang="en-US" smtClean="0"/>
              <a:t>5/9/2022</a:t>
            </a:fld>
            <a:endParaRPr/>
          </a:p>
        </p:txBody>
      </p:sp>
      <p:sp>
        <p:nvSpPr>
          <p:cNvPr id="601" name="Google Shape;601;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02" name="Google Shape;60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pic>
        <p:nvPicPr>
          <p:cNvPr id="603" name="Google Shape;603;p49"/>
          <p:cNvPicPr preferRelativeResize="0"/>
          <p:nvPr/>
        </p:nvPicPr>
        <p:blipFill rotWithShape="1">
          <a:blip r:embed="rId3">
            <a:alphaModFix/>
          </a:blip>
          <a:srcRect/>
          <a:stretch/>
        </p:blipFill>
        <p:spPr>
          <a:xfrm>
            <a:off x="1930400" y="1503363"/>
            <a:ext cx="8128000" cy="42878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838200" y="107548"/>
            <a:ext cx="10515600" cy="9742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Memory : Basics (Cont.) </a:t>
            </a:r>
            <a:endParaRPr/>
          </a:p>
        </p:txBody>
      </p:sp>
      <p:sp>
        <p:nvSpPr>
          <p:cNvPr id="125" name="Google Shape;125;p5"/>
          <p:cNvSpPr txBox="1">
            <a:spLocks noGrp="1"/>
          </p:cNvSpPr>
          <p:nvPr>
            <p:ph type="body" idx="1"/>
          </p:nvPr>
        </p:nvSpPr>
        <p:spPr>
          <a:xfrm>
            <a:off x="838200" y="1262130"/>
            <a:ext cx="10515600" cy="5460642"/>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memory unit sees only a</a:t>
            </a:r>
            <a:endParaRPr/>
          </a:p>
          <a:p>
            <a:pPr marL="685800" lvl="1" indent="-228600" algn="just" rtl="0">
              <a:lnSpc>
                <a:spcPct val="90000"/>
              </a:lnSpc>
              <a:spcBef>
                <a:spcPts val="500"/>
              </a:spcBef>
              <a:spcAft>
                <a:spcPts val="0"/>
              </a:spcAft>
              <a:buClr>
                <a:schemeClr val="dk1"/>
              </a:buClr>
              <a:buSzPts val="2800"/>
              <a:buChar char="•"/>
            </a:pPr>
            <a:r>
              <a:rPr lang="en-US"/>
              <a:t>Stream of memory addresses; </a:t>
            </a:r>
            <a:endParaRPr/>
          </a:p>
          <a:p>
            <a:pPr marL="685800" lvl="1" indent="-228600" algn="just" rtl="0">
              <a:lnSpc>
                <a:spcPct val="90000"/>
              </a:lnSpc>
              <a:spcBef>
                <a:spcPts val="500"/>
              </a:spcBef>
              <a:spcAft>
                <a:spcPts val="0"/>
              </a:spcAft>
              <a:buClr>
                <a:schemeClr val="dk1"/>
              </a:buClr>
              <a:buSzPts val="2800"/>
              <a:buChar char="•"/>
            </a:pPr>
            <a:r>
              <a:rPr lang="en-US"/>
              <a:t>It does not know how they are generated (by the instruction counter, indexing, indirection, literal addresses, and so on) or </a:t>
            </a:r>
            <a:endParaRPr/>
          </a:p>
          <a:p>
            <a:pPr marL="685800" lvl="1" indent="-228600" algn="just" rtl="0">
              <a:lnSpc>
                <a:spcPct val="90000"/>
              </a:lnSpc>
              <a:spcBef>
                <a:spcPts val="500"/>
              </a:spcBef>
              <a:spcAft>
                <a:spcPts val="0"/>
              </a:spcAft>
              <a:buClr>
                <a:schemeClr val="dk1"/>
              </a:buClr>
              <a:buSzPts val="2800"/>
              <a:buChar char="•"/>
            </a:pPr>
            <a:r>
              <a:rPr lang="en-US"/>
              <a:t>What they are for (instructions or data). </a:t>
            </a:r>
            <a:endParaRPr/>
          </a:p>
          <a:p>
            <a:pPr marL="228600" lvl="0" indent="-228600" algn="just" rtl="0">
              <a:lnSpc>
                <a:spcPct val="90000"/>
              </a:lnSpc>
              <a:spcBef>
                <a:spcPts val="1000"/>
              </a:spcBef>
              <a:spcAft>
                <a:spcPts val="0"/>
              </a:spcAft>
              <a:buClr>
                <a:schemeClr val="dk1"/>
              </a:buClr>
              <a:buSzPts val="2800"/>
              <a:buChar char="•"/>
            </a:pPr>
            <a:r>
              <a:rPr lang="en-US"/>
              <a:t>Hence we can ignore </a:t>
            </a:r>
            <a:r>
              <a:rPr lang="en-US" i="1"/>
              <a:t>how </a:t>
            </a:r>
            <a:r>
              <a:rPr lang="en-US"/>
              <a:t>a program generates a memory address.</a:t>
            </a:r>
            <a:endParaRPr/>
          </a:p>
          <a:p>
            <a:pPr marL="228600" lvl="0" indent="-228600" algn="just" rtl="0">
              <a:lnSpc>
                <a:spcPct val="90000"/>
              </a:lnSpc>
              <a:spcBef>
                <a:spcPts val="1000"/>
              </a:spcBef>
              <a:spcAft>
                <a:spcPts val="0"/>
              </a:spcAft>
              <a:buClr>
                <a:schemeClr val="dk1"/>
              </a:buClr>
              <a:buSzPts val="2800"/>
              <a:buChar char="•"/>
            </a:pPr>
            <a:r>
              <a:rPr lang="en-US"/>
              <a:t>We are interested only in the sequence of memory addresses generated by the running program.</a:t>
            </a:r>
            <a:endParaRPr/>
          </a:p>
        </p:txBody>
      </p:sp>
      <p:sp>
        <p:nvSpPr>
          <p:cNvPr id="126" name="Google Shape;12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27" name="Google Shape;12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8" name="Google Shape;128;p5"/>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2E495A81-1BA6-D82C-06DD-5DA7FE310E33}"/>
              </a:ext>
            </a:extLst>
          </p:cNvPr>
          <p:cNvSpPr>
            <a:spLocks noGrp="1"/>
          </p:cNvSpPr>
          <p:nvPr>
            <p:ph type="dt" idx="10"/>
          </p:nvPr>
        </p:nvSpPr>
        <p:spPr/>
        <p:txBody>
          <a:bodyPr/>
          <a:lstStyle/>
          <a:p>
            <a:fld id="{AE901FAC-9A20-4B6D-A8F3-C05EDA334265}" type="datetime1">
              <a:rPr lang="en-US" smtClean="0"/>
              <a:t>5/9/2022</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0"/>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This procedure is a particular instance of the general </a:t>
            </a:r>
            <a:r>
              <a:rPr lang="en-US" sz="2800">
                <a:solidFill>
                  <a:srgbClr val="0070C0"/>
                </a:solidFill>
                <a:latin typeface="Times New Roman"/>
                <a:ea typeface="Times New Roman"/>
                <a:cs typeface="Times New Roman"/>
                <a:sym typeface="Times New Roman"/>
              </a:rPr>
              <a:t>dynamic storage-allocation problem</a:t>
            </a:r>
            <a:r>
              <a:rPr lang="en-US" sz="2800">
                <a:latin typeface="Times New Roman"/>
                <a:ea typeface="Times New Roman"/>
                <a:cs typeface="Times New Roman"/>
                <a:sym typeface="Times New Roman"/>
              </a:rPr>
              <a:t>, which concerns how to satisfy a request of size n from a list of free holes.</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There are many solutions to this problem. The </a:t>
            </a:r>
            <a:r>
              <a:rPr lang="en-US" sz="2800">
                <a:solidFill>
                  <a:srgbClr val="0070C0"/>
                </a:solidFill>
                <a:latin typeface="Times New Roman"/>
                <a:ea typeface="Times New Roman"/>
                <a:cs typeface="Times New Roman"/>
                <a:sym typeface="Times New Roman"/>
              </a:rPr>
              <a:t>first-fit, best-fit, and worst-fit </a:t>
            </a:r>
            <a:r>
              <a:rPr lang="en-US" sz="2800">
                <a:latin typeface="Times New Roman"/>
                <a:ea typeface="Times New Roman"/>
                <a:cs typeface="Times New Roman"/>
                <a:sym typeface="Times New Roman"/>
              </a:rPr>
              <a:t>strategies are the ones most commonly used to select a free hole from the set of available holes.</a:t>
            </a:r>
            <a:endParaRPr/>
          </a:p>
        </p:txBody>
      </p:sp>
      <p:sp>
        <p:nvSpPr>
          <p:cNvPr id="610" name="Google Shape;610;p50"/>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 Partitioning (Cont.) </a:t>
            </a:r>
            <a:endParaRPr sz="4400">
              <a:latin typeface="Times New Roman"/>
              <a:ea typeface="Times New Roman"/>
              <a:cs typeface="Times New Roman"/>
              <a:sym typeface="Times New Roman"/>
            </a:endParaRPr>
          </a:p>
        </p:txBody>
      </p:sp>
      <p:sp>
        <p:nvSpPr>
          <p:cNvPr id="611" name="Google Shape;61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980F1EA-E0C8-4A71-AD85-69A0F325B7BB}" type="datetime1">
              <a:rPr lang="en-US" smtClean="0"/>
              <a:t>5/9/2022</a:t>
            </a:fld>
            <a:endParaRPr/>
          </a:p>
        </p:txBody>
      </p:sp>
      <p:sp>
        <p:nvSpPr>
          <p:cNvPr id="612" name="Google Shape;61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13" name="Google Shape;61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body" idx="1"/>
          </p:nvPr>
        </p:nvSpPr>
        <p:spPr>
          <a:xfrm>
            <a:off x="203202" y="1219200"/>
            <a:ext cx="11685564" cy="49911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620" name="Google Shape;620;p51"/>
          <p:cNvSpPr txBox="1">
            <a:spLocks noGrp="1"/>
          </p:cNvSpPr>
          <p:nvPr>
            <p:ph type="title"/>
          </p:nvPr>
        </p:nvSpPr>
        <p:spPr>
          <a:xfrm>
            <a:off x="1155702" y="166688"/>
            <a:ext cx="10426700" cy="9001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Partition Allocation Algorithm</a:t>
            </a:r>
            <a:endParaRPr/>
          </a:p>
        </p:txBody>
      </p:sp>
      <p:pic>
        <p:nvPicPr>
          <p:cNvPr id="621" name="Google Shape;621;p51"/>
          <p:cNvPicPr preferRelativeResize="0"/>
          <p:nvPr/>
        </p:nvPicPr>
        <p:blipFill rotWithShape="1">
          <a:blip r:embed="rId3">
            <a:alphaModFix/>
          </a:blip>
          <a:srcRect/>
          <a:stretch/>
        </p:blipFill>
        <p:spPr>
          <a:xfrm>
            <a:off x="2032000" y="2543611"/>
            <a:ext cx="8431653" cy="2624137"/>
          </a:xfrm>
          <a:prstGeom prst="rect">
            <a:avLst/>
          </a:prstGeom>
          <a:noFill/>
          <a:ln>
            <a:noFill/>
          </a:ln>
        </p:spPr>
      </p:pic>
      <p:sp>
        <p:nvSpPr>
          <p:cNvPr id="622" name="Google Shape;622;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A1A96BC-27B9-4EE1-8EBB-D311A2D3942D}" type="datetime1">
              <a:rPr lang="en-US" smtClean="0"/>
              <a:t>5/9/2022</a:t>
            </a:fld>
            <a:endParaRPr/>
          </a:p>
        </p:txBody>
      </p:sp>
      <p:sp>
        <p:nvSpPr>
          <p:cNvPr id="623" name="Google Shape;623;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24" name="Google Shape;624;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2"/>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Allocate the first hole that is big enough.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Searching can start either at the beginning of the set of holes or at the location where the previous first-fit search ended.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We can stop searching as soon as we find a free hole that is large enough.</a:t>
            </a:r>
            <a:endParaRPr/>
          </a:p>
        </p:txBody>
      </p:sp>
      <p:sp>
        <p:nvSpPr>
          <p:cNvPr id="631" name="Google Shape;631;p52"/>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First Fit</a:t>
            </a:r>
            <a:endParaRPr/>
          </a:p>
        </p:txBody>
      </p:sp>
      <p:sp>
        <p:nvSpPr>
          <p:cNvPr id="632" name="Google Shape;63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CAFADA1-3B99-4248-AF51-7DB509A67A59}" type="datetime1">
              <a:rPr lang="en-US" smtClean="0"/>
              <a:t>5/9/2022</a:t>
            </a:fld>
            <a:endParaRPr/>
          </a:p>
        </p:txBody>
      </p:sp>
      <p:sp>
        <p:nvSpPr>
          <p:cNvPr id="633" name="Google Shape;63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34" name="Google Shape;63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pic>
        <p:nvPicPr>
          <p:cNvPr id="635" name="Google Shape;635;p52"/>
          <p:cNvPicPr preferRelativeResize="0"/>
          <p:nvPr/>
        </p:nvPicPr>
        <p:blipFill rotWithShape="1">
          <a:blip r:embed="rId3">
            <a:alphaModFix/>
          </a:blip>
          <a:srcRect/>
          <a:stretch/>
        </p:blipFill>
        <p:spPr>
          <a:xfrm>
            <a:off x="4673600" y="3429001"/>
            <a:ext cx="4470400" cy="2676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3"/>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Allocate the smallest hole that is big enough.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We must search the entire list, unless the list is ordered by size.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This strategy produces the smallest leftover hole.</a:t>
            </a:r>
            <a:endParaRPr/>
          </a:p>
        </p:txBody>
      </p:sp>
      <p:sp>
        <p:nvSpPr>
          <p:cNvPr id="642" name="Google Shape;642;p53"/>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Best</a:t>
            </a:r>
            <a:r>
              <a:rPr lang="en-US" sz="4400">
                <a:latin typeface="Times New Roman"/>
                <a:ea typeface="Times New Roman"/>
                <a:cs typeface="Times New Roman"/>
                <a:sym typeface="Times New Roman"/>
              </a:rPr>
              <a:t> Fit</a:t>
            </a:r>
            <a:endParaRPr/>
          </a:p>
        </p:txBody>
      </p:sp>
      <p:sp>
        <p:nvSpPr>
          <p:cNvPr id="643" name="Google Shape;643;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C9135FF-82E4-4B9D-A5A3-C4542C838DAB}" type="datetime1">
              <a:rPr lang="en-US" smtClean="0"/>
              <a:t>5/9/2022</a:t>
            </a:fld>
            <a:endParaRPr/>
          </a:p>
        </p:txBody>
      </p:sp>
      <p:sp>
        <p:nvSpPr>
          <p:cNvPr id="644" name="Google Shape;644;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45" name="Google Shape;645;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pic>
        <p:nvPicPr>
          <p:cNvPr id="646" name="Google Shape;646;p53"/>
          <p:cNvPicPr preferRelativeResize="0"/>
          <p:nvPr/>
        </p:nvPicPr>
        <p:blipFill rotWithShape="1">
          <a:blip r:embed="rId3">
            <a:alphaModFix/>
          </a:blip>
          <a:srcRect/>
          <a:stretch/>
        </p:blipFill>
        <p:spPr>
          <a:xfrm>
            <a:off x="3556000" y="3124201"/>
            <a:ext cx="5994400" cy="2828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4"/>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Allocate the largest hole.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Again, we must search the entire list, unless it is sorted by size.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This strategy produces the largest leftover hole which may be useful for the other process</a:t>
            </a:r>
            <a:endParaRPr/>
          </a:p>
        </p:txBody>
      </p:sp>
      <p:sp>
        <p:nvSpPr>
          <p:cNvPr id="653" name="Google Shape;653;p54"/>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Worst</a:t>
            </a:r>
            <a:r>
              <a:rPr lang="en-US" sz="4400">
                <a:latin typeface="Times New Roman"/>
                <a:ea typeface="Times New Roman"/>
                <a:cs typeface="Times New Roman"/>
                <a:sym typeface="Times New Roman"/>
              </a:rPr>
              <a:t> Fit</a:t>
            </a:r>
            <a:endParaRPr/>
          </a:p>
        </p:txBody>
      </p:sp>
      <p:sp>
        <p:nvSpPr>
          <p:cNvPr id="654" name="Google Shape;654;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6B728C8-2211-43E0-8673-4D9910DF8978}" type="datetime1">
              <a:rPr lang="en-US" smtClean="0"/>
              <a:t>5/9/2022</a:t>
            </a:fld>
            <a:endParaRPr/>
          </a:p>
        </p:txBody>
      </p:sp>
      <p:sp>
        <p:nvSpPr>
          <p:cNvPr id="655" name="Google Shape;655;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56" name="Google Shape;656;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
        <p:nvSpPr>
          <p:cNvPr id="657" name="Google Shape;657;p54" descr="https://media.geeksforgeeks.org/wp-content/uploads/20200524132634/WORST-FIT-300x225.png"/>
          <p:cNvSpPr/>
          <p:nvPr/>
        </p:nvSpPr>
        <p:spPr>
          <a:xfrm>
            <a:off x="207433" y="-144463"/>
            <a:ext cx="4064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58" name="Google Shape;658;p54"/>
          <p:cNvPicPr preferRelativeResize="0"/>
          <p:nvPr/>
        </p:nvPicPr>
        <p:blipFill rotWithShape="1">
          <a:blip r:embed="rId3">
            <a:alphaModFix/>
          </a:blip>
          <a:srcRect/>
          <a:stretch/>
        </p:blipFill>
        <p:spPr>
          <a:xfrm>
            <a:off x="2844800" y="3505201"/>
            <a:ext cx="6096000" cy="2676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Problem to Solve</a:t>
            </a:r>
            <a:endParaRPr/>
          </a:p>
        </p:txBody>
      </p:sp>
      <p:sp>
        <p:nvSpPr>
          <p:cNvPr id="664" name="Google Shape;664;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600"/>
              <a:buNone/>
            </a:pPr>
            <a:endParaRPr sz="1600">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2800"/>
              <a:buNone/>
            </a:pPr>
            <a:r>
              <a:rPr lang="en-US" sz="2800">
                <a:latin typeface="Times New Roman"/>
                <a:ea typeface="Times New Roman"/>
                <a:cs typeface="Times New Roman"/>
                <a:sym typeface="Times New Roman"/>
              </a:rPr>
              <a:t>Question</a:t>
            </a:r>
            <a:endParaRPr/>
          </a:p>
          <a:p>
            <a:pPr marL="0" lvl="0" indent="0" algn="just" rtl="0">
              <a:lnSpc>
                <a:spcPct val="90000"/>
              </a:lnSpc>
              <a:spcBef>
                <a:spcPts val="1000"/>
              </a:spcBef>
              <a:spcAft>
                <a:spcPts val="0"/>
              </a:spcAft>
              <a:buClr>
                <a:schemeClr val="dk1"/>
              </a:buClr>
              <a:buSzPts val="1600"/>
              <a:buNone/>
            </a:pPr>
            <a:endParaRPr sz="1600">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Given five memory partitions of 100Kb, 500Kb, 200Kb, 300Kb, 600Kb (in order), how would the first-fit, best-fit, and worst-fit algorithms place processes of 212 Kb, 417 Kb, 112 Kb, and 426 Kb (in order)? Which algorithm makes the most efficient use of memory?</a:t>
            </a:r>
            <a:endParaRPr/>
          </a:p>
          <a:p>
            <a:pPr marL="0" lvl="0" indent="0" algn="just" rtl="0">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a:t>
            </a:r>
            <a:endParaRPr/>
          </a:p>
          <a:p>
            <a:pPr marL="0" lvl="0" indent="0" algn="just" rtl="0">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a:t>
            </a:r>
            <a:endParaRPr/>
          </a:p>
        </p:txBody>
      </p:sp>
      <p:sp>
        <p:nvSpPr>
          <p:cNvPr id="665" name="Google Shape;665;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6AB2E1E-EFAE-4961-842D-C12DE1C7DFDD}" type="datetime1">
              <a:rPr lang="en-US" smtClean="0"/>
              <a:t>5/9/2022</a:t>
            </a:fld>
            <a:endParaRPr/>
          </a:p>
        </p:txBody>
      </p:sp>
      <p:sp>
        <p:nvSpPr>
          <p:cNvPr id="666" name="Google Shape;666;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67" name="Google Shape;667;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Steps to Solve – First Fit</a:t>
            </a:r>
            <a:endParaRPr/>
          </a:p>
        </p:txBody>
      </p:sp>
      <p:sp>
        <p:nvSpPr>
          <p:cNvPr id="673" name="Google Shape;673;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FECF877-175B-4ED4-8D48-D26634DC7F45}" type="datetime1">
              <a:rPr lang="en-US" smtClean="0"/>
              <a:t>5/9/2022</a:t>
            </a:fld>
            <a:endParaRPr/>
          </a:p>
        </p:txBody>
      </p:sp>
      <p:sp>
        <p:nvSpPr>
          <p:cNvPr id="674" name="Google Shape;674;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75" name="Google Shape;675;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pic>
        <p:nvPicPr>
          <p:cNvPr id="676" name="Google Shape;676;p56"/>
          <p:cNvPicPr preferRelativeResize="0">
            <a:picLocks noGrp="1"/>
          </p:cNvPicPr>
          <p:nvPr>
            <p:ph type="body" idx="1"/>
          </p:nvPr>
        </p:nvPicPr>
        <p:blipFill rotWithShape="1">
          <a:blip r:embed="rId3">
            <a:alphaModFix/>
          </a:blip>
          <a:srcRect/>
          <a:stretch/>
        </p:blipFill>
        <p:spPr>
          <a:xfrm>
            <a:off x="1930400" y="1447801"/>
            <a:ext cx="8331200" cy="452596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Steps to Solve – Best Fit</a:t>
            </a:r>
            <a:endParaRPr/>
          </a:p>
        </p:txBody>
      </p:sp>
      <p:sp>
        <p:nvSpPr>
          <p:cNvPr id="682" name="Google Shape;682;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D9459CC-23D6-4588-A68D-2423B123450E}" type="datetime1">
              <a:rPr lang="en-US" smtClean="0"/>
              <a:t>5/9/2022</a:t>
            </a:fld>
            <a:endParaRPr/>
          </a:p>
        </p:txBody>
      </p:sp>
      <p:sp>
        <p:nvSpPr>
          <p:cNvPr id="683" name="Google Shape;683;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84" name="Google Shape;684;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pic>
        <p:nvPicPr>
          <p:cNvPr id="685" name="Google Shape;685;p57"/>
          <p:cNvPicPr preferRelativeResize="0">
            <a:picLocks noGrp="1"/>
          </p:cNvPicPr>
          <p:nvPr>
            <p:ph type="body" idx="1"/>
          </p:nvPr>
        </p:nvPicPr>
        <p:blipFill rotWithShape="1">
          <a:blip r:embed="rId3">
            <a:alphaModFix/>
          </a:blip>
          <a:srcRect/>
          <a:stretch/>
        </p:blipFill>
        <p:spPr>
          <a:xfrm>
            <a:off x="1625600" y="1600201"/>
            <a:ext cx="8839200" cy="452596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Steps to Solve – Worst Fit</a:t>
            </a:r>
            <a:endParaRPr/>
          </a:p>
        </p:txBody>
      </p:sp>
      <p:sp>
        <p:nvSpPr>
          <p:cNvPr id="691" name="Google Shape;69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7A0D696-663E-46B2-B8A1-39BEF5DF28F8}" type="datetime1">
              <a:rPr lang="en-US" smtClean="0"/>
              <a:t>5/9/2022</a:t>
            </a:fld>
            <a:endParaRPr/>
          </a:p>
        </p:txBody>
      </p:sp>
      <p:sp>
        <p:nvSpPr>
          <p:cNvPr id="692" name="Google Shape;69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93" name="Google Shape;69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pic>
        <p:nvPicPr>
          <p:cNvPr id="694" name="Google Shape;694;p58"/>
          <p:cNvPicPr preferRelativeResize="0">
            <a:picLocks noGrp="1"/>
          </p:cNvPicPr>
          <p:nvPr>
            <p:ph type="body" idx="1"/>
          </p:nvPr>
        </p:nvPicPr>
        <p:blipFill rotWithShape="1">
          <a:blip r:embed="rId3">
            <a:alphaModFix/>
          </a:blip>
          <a:srcRect/>
          <a:stretch/>
        </p:blipFill>
        <p:spPr>
          <a:xfrm>
            <a:off x="1422400" y="1810936"/>
            <a:ext cx="9144000" cy="410449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Disadvantages of Variable - Partitioning</a:t>
            </a:r>
            <a:endParaRPr/>
          </a:p>
        </p:txBody>
      </p:sp>
      <p:sp>
        <p:nvSpPr>
          <p:cNvPr id="700" name="Google Shape;700;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chemeClr val="dk1"/>
              </a:buClr>
              <a:buSzPts val="2800"/>
              <a:buNone/>
            </a:pPr>
            <a:endParaRPr>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Complex Memory Allocation</a:t>
            </a:r>
            <a:endParaRPr/>
          </a:p>
          <a:p>
            <a:pPr marL="228600" lvl="0" indent="-228600" algn="just"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External Fragmentation</a:t>
            </a:r>
            <a:endParaRPr/>
          </a:p>
          <a:p>
            <a:pPr marL="228600" lvl="0" indent="-50800" algn="just"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D91436CF-ED46-5F60-AB70-061B0D8D1FE8}"/>
              </a:ext>
            </a:extLst>
          </p:cNvPr>
          <p:cNvSpPr>
            <a:spLocks noGrp="1"/>
          </p:cNvSpPr>
          <p:nvPr>
            <p:ph type="dt" idx="10"/>
          </p:nvPr>
        </p:nvSpPr>
        <p:spPr/>
        <p:txBody>
          <a:bodyPr/>
          <a:lstStyle/>
          <a:p>
            <a:fld id="{1D3B095E-45A3-4993-9170-EF9E258B7E99}" type="datetime1">
              <a:rPr lang="en-US" smtClean="0"/>
              <a:t>5/9/2022</a:t>
            </a:fld>
            <a:endParaRPr lang="en-US"/>
          </a:p>
        </p:txBody>
      </p:sp>
      <p:sp>
        <p:nvSpPr>
          <p:cNvPr id="3" name="Footer Placeholder 2">
            <a:extLst>
              <a:ext uri="{FF2B5EF4-FFF2-40B4-BE49-F238E27FC236}">
                <a16:creationId xmlns:a16="http://schemas.microsoft.com/office/drawing/2014/main" id="{D0003101-7281-12EF-B3E7-A19053E77569}"/>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2BDFBCEE-A9B5-00C3-9D5C-0C32497E7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838200" y="146185"/>
            <a:ext cx="10515600" cy="11159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Basic Hardware </a:t>
            </a:r>
            <a:endParaRPr/>
          </a:p>
        </p:txBody>
      </p:sp>
      <p:sp>
        <p:nvSpPr>
          <p:cNvPr id="134" name="Google Shape;134;p6"/>
          <p:cNvSpPr txBox="1">
            <a:spLocks noGrp="1"/>
          </p:cNvSpPr>
          <p:nvPr>
            <p:ph type="body" idx="1"/>
          </p:nvPr>
        </p:nvSpPr>
        <p:spPr>
          <a:xfrm>
            <a:off x="838200" y="1519706"/>
            <a:ext cx="10804300" cy="5338293"/>
          </a:xfrm>
          <a:prstGeom prst="rect">
            <a:avLst/>
          </a:prstGeom>
          <a:noFill/>
          <a:ln>
            <a:noFill/>
          </a:ln>
        </p:spPr>
        <p:txBody>
          <a:bodyPr spcFirstLastPara="1" wrap="square" lIns="91425" tIns="45700" rIns="91425" bIns="45700" anchor="t" anchorCtr="0">
            <a:normAutofit/>
          </a:bodyPr>
          <a:lstStyle/>
          <a:p>
            <a:pPr marL="356870" lvl="0" indent="-344805" algn="just" rtl="0">
              <a:lnSpc>
                <a:spcPct val="107954"/>
              </a:lnSpc>
              <a:spcBef>
                <a:spcPts val="0"/>
              </a:spcBef>
              <a:spcAft>
                <a:spcPts val="0"/>
              </a:spcAft>
              <a:buClr>
                <a:schemeClr val="dk1"/>
              </a:buClr>
              <a:buSzPts val="2200"/>
              <a:buFont typeface="Arial"/>
              <a:buChar char="•"/>
            </a:pPr>
            <a:r>
              <a:rPr lang="en-US" b="0" i="0" u="none" strike="noStrike" cap="none"/>
              <a:t>Program must be brought (from disk) into memory and placed within a process for it to be run</a:t>
            </a:r>
            <a:endParaRPr/>
          </a:p>
          <a:p>
            <a:pPr marL="356870" lvl="0" indent="-344805" algn="just" rtl="0">
              <a:lnSpc>
                <a:spcPct val="107954"/>
              </a:lnSpc>
              <a:spcBef>
                <a:spcPts val="0"/>
              </a:spcBef>
              <a:spcAft>
                <a:spcPts val="0"/>
              </a:spcAft>
              <a:buClr>
                <a:schemeClr val="dk1"/>
              </a:buClr>
              <a:buSzPts val="2200"/>
              <a:buFont typeface="Arial"/>
              <a:buChar char="•"/>
            </a:pPr>
            <a:r>
              <a:rPr lang="en-US" b="0" i="0" u="none" strike="noStrike" cap="none"/>
              <a:t>Main memory and registers are only storage CPU can access directly</a:t>
            </a:r>
            <a:endParaRPr/>
          </a:p>
          <a:p>
            <a:pPr marL="356870" lvl="0" indent="-344805" algn="just" rtl="0">
              <a:lnSpc>
                <a:spcPct val="107954"/>
              </a:lnSpc>
              <a:spcBef>
                <a:spcPts val="0"/>
              </a:spcBef>
              <a:spcAft>
                <a:spcPts val="0"/>
              </a:spcAft>
              <a:buClr>
                <a:schemeClr val="dk1"/>
              </a:buClr>
              <a:buSzPts val="2200"/>
              <a:buFont typeface="Arial"/>
              <a:buChar char="•"/>
            </a:pPr>
            <a:r>
              <a:rPr lang="en-US" b="0" i="0" u="none" strike="noStrike" cap="none"/>
              <a:t>Memory unit only sees a stream of addresses + read requests, or  address + data and write requests</a:t>
            </a:r>
            <a:endParaRPr/>
          </a:p>
          <a:p>
            <a:pPr marL="356870" lvl="0" indent="-344805" algn="just" rtl="0">
              <a:lnSpc>
                <a:spcPct val="100000"/>
              </a:lnSpc>
              <a:spcBef>
                <a:spcPts val="0"/>
              </a:spcBef>
              <a:spcAft>
                <a:spcPts val="0"/>
              </a:spcAft>
              <a:buClr>
                <a:schemeClr val="dk1"/>
              </a:buClr>
              <a:buSzPts val="2200"/>
              <a:buFont typeface="Arial"/>
              <a:buChar char="•"/>
            </a:pPr>
            <a:r>
              <a:rPr lang="en-US" b="0" i="0" u="none" strike="noStrike" cap="none"/>
              <a:t>Register access in one CPU clock (or less)</a:t>
            </a:r>
            <a:endParaRPr/>
          </a:p>
          <a:p>
            <a:pPr marL="356870" lvl="0" indent="-344805" algn="just" rtl="0">
              <a:lnSpc>
                <a:spcPct val="100000"/>
              </a:lnSpc>
              <a:spcBef>
                <a:spcPts val="0"/>
              </a:spcBef>
              <a:spcAft>
                <a:spcPts val="0"/>
              </a:spcAft>
              <a:buClr>
                <a:schemeClr val="dk1"/>
              </a:buClr>
              <a:buSzPts val="2200"/>
              <a:buFont typeface="Arial"/>
              <a:buChar char="•"/>
            </a:pPr>
            <a:r>
              <a:rPr lang="en-US" b="0" i="0" u="none" strike="noStrike" cap="none"/>
              <a:t>Main memory can take many cycles, causing a </a:t>
            </a:r>
            <a:r>
              <a:rPr lang="en-US" b="1" i="0" u="none" strike="noStrike" cap="none">
                <a:solidFill>
                  <a:srgbClr val="3366FF"/>
                </a:solidFill>
              </a:rPr>
              <a:t>stall Cache </a:t>
            </a:r>
            <a:r>
              <a:rPr lang="en-US" b="0" i="0" u="none" strike="noStrike" cap="none"/>
              <a:t>sits between main memory and CPU registers</a:t>
            </a:r>
            <a:endParaRPr/>
          </a:p>
          <a:p>
            <a:pPr marL="356870" lvl="0" indent="-344805" algn="just" rtl="0">
              <a:lnSpc>
                <a:spcPct val="107954"/>
              </a:lnSpc>
              <a:spcBef>
                <a:spcPts val="5"/>
              </a:spcBef>
              <a:spcAft>
                <a:spcPts val="0"/>
              </a:spcAft>
              <a:buClr>
                <a:schemeClr val="dk1"/>
              </a:buClr>
              <a:buSzPts val="2200"/>
              <a:buFont typeface="Arial"/>
              <a:buChar char="•"/>
            </a:pPr>
            <a:r>
              <a:rPr lang="en-US" b="0" i="0" u="none" strike="noStrike" cap="none"/>
              <a:t>Protection of memory required to ensure correct operation</a:t>
            </a:r>
            <a:endParaRPr/>
          </a:p>
          <a:p>
            <a:pPr marL="228600" lvl="0" indent="-50800" algn="just" rtl="0">
              <a:lnSpc>
                <a:spcPct val="90000"/>
              </a:lnSpc>
              <a:spcBef>
                <a:spcPts val="1000"/>
              </a:spcBef>
              <a:spcAft>
                <a:spcPts val="0"/>
              </a:spcAft>
              <a:buClr>
                <a:schemeClr val="dk1"/>
              </a:buClr>
              <a:buSzPts val="2800"/>
              <a:buNone/>
            </a:pPr>
            <a:endParaRPr/>
          </a:p>
        </p:txBody>
      </p:sp>
      <p:sp>
        <p:nvSpPr>
          <p:cNvPr id="135" name="Google Shape;13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36" name="Google Shape;13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37" name="Google Shape;137;p6"/>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B6D8786A-A7D2-D3DA-9DF2-E156B4D88C78}"/>
              </a:ext>
            </a:extLst>
          </p:cNvPr>
          <p:cNvSpPr>
            <a:spLocks noGrp="1"/>
          </p:cNvSpPr>
          <p:nvPr>
            <p:ph type="dt" idx="10"/>
          </p:nvPr>
        </p:nvSpPr>
        <p:spPr/>
        <p:txBody>
          <a:bodyPr/>
          <a:lstStyle/>
          <a:p>
            <a:fld id="{5A13FCEC-A233-447A-A387-66C86D015069}" type="datetime1">
              <a:rPr lang="en-US" smtClean="0"/>
              <a:t>5/9/2022</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Complex Memory Allocation</a:t>
            </a:r>
            <a:endParaRPr/>
          </a:p>
        </p:txBody>
      </p:sp>
      <p:sp>
        <p:nvSpPr>
          <p:cNvPr id="706" name="Google Shape;706;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task of allocation and deallocation is tough because the size of the partition varies whenever the partition is allocated to the new process. The operating system has to keep track of each of the partitions.</a:t>
            </a:r>
            <a:endParaRPr/>
          </a:p>
          <a:p>
            <a:pPr marL="228600" lvl="0" indent="-228600" algn="just"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So, due to the difficulty of allocation and deallocation in the dynamic memory allocation, and every time we have to change the size of the partition; therefore, it is tough for the operating system to handle everything.</a:t>
            </a:r>
            <a:endParaRPr/>
          </a:p>
          <a:p>
            <a:pPr marL="228600" lvl="0" indent="-50800" algn="just"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0FEA4C06-C242-9AB8-2691-7657F3CD6E63}"/>
              </a:ext>
            </a:extLst>
          </p:cNvPr>
          <p:cNvSpPr>
            <a:spLocks noGrp="1"/>
          </p:cNvSpPr>
          <p:nvPr>
            <p:ph type="dt" idx="10"/>
          </p:nvPr>
        </p:nvSpPr>
        <p:spPr/>
        <p:txBody>
          <a:bodyPr/>
          <a:lstStyle/>
          <a:p>
            <a:fld id="{A7A0C425-26A5-4259-B81F-E95A00937F55}" type="datetime1">
              <a:rPr lang="en-US" smtClean="0"/>
              <a:t>5/9/2022</a:t>
            </a:fld>
            <a:endParaRPr lang="en-US"/>
          </a:p>
        </p:txBody>
      </p:sp>
      <p:sp>
        <p:nvSpPr>
          <p:cNvPr id="3" name="Footer Placeholder 2">
            <a:extLst>
              <a:ext uri="{FF2B5EF4-FFF2-40B4-BE49-F238E27FC236}">
                <a16:creationId xmlns:a16="http://schemas.microsoft.com/office/drawing/2014/main" id="{39C19D9B-B661-16B6-C3D3-99B70344D68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070FC55-C3BE-C339-ACC5-E8B940DFEF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61"/>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It occurs when the total amount of empty space required to store the process is available in the main memory.</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But because the space is not contiguous, so the process can not be stored.</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713" name="Google Shape;713;p61"/>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External Fragmentation</a:t>
            </a:r>
            <a:endParaRPr/>
          </a:p>
        </p:txBody>
      </p:sp>
      <p:sp>
        <p:nvSpPr>
          <p:cNvPr id="714" name="Google Shape;714;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7F44543-FC31-4EF7-A0BE-1825FAE5EB30}" type="datetime1">
              <a:rPr lang="en-US" smtClean="0"/>
              <a:t>5/9/2022</a:t>
            </a:fld>
            <a:endParaRPr/>
          </a:p>
        </p:txBody>
      </p:sp>
      <p:sp>
        <p:nvSpPr>
          <p:cNvPr id="715" name="Google Shape;715;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16" name="Google Shape;716;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2"/>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Consider, three processes P1 (1MB), P2 (3MB), and P3 (1MB), and we want to load the processes in the various   partitions of the main memory.</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Now the processes P1 and P3 are completed, and space that is assigned to the process P1 and P3 is freed. Now we have partitions of 1 MB each, which are unused and present in the main memory, but we cannot use this space to load the process of 2 MB in the memory because space is not contiguous.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 rule says that we can load the process into the memory only when it is contiguously residing in the main memory. So, if we want to avoid external fragmentation, then we have to change this rule.</a:t>
            </a:r>
            <a:endParaRPr/>
          </a:p>
        </p:txBody>
      </p:sp>
      <p:sp>
        <p:nvSpPr>
          <p:cNvPr id="723" name="Google Shape;723;p62"/>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External Fragmentation (Cont.)</a:t>
            </a:r>
            <a:endParaRPr/>
          </a:p>
        </p:txBody>
      </p:sp>
      <p:sp>
        <p:nvSpPr>
          <p:cNvPr id="724" name="Google Shape;724;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1CD10C3-FBF1-433F-AC3E-720DDAE83BEB}" type="datetime1">
              <a:rPr lang="en-US" smtClean="0"/>
              <a:t>5/9/2022</a:t>
            </a:fld>
            <a:endParaRPr/>
          </a:p>
        </p:txBody>
      </p:sp>
      <p:sp>
        <p:nvSpPr>
          <p:cNvPr id="725" name="Google Shape;725;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26" name="Google Shape;726;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3"/>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Example</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733" name="Google Shape;733;p63"/>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External Fragmentation (Cont.)</a:t>
            </a:r>
            <a:endParaRPr/>
          </a:p>
        </p:txBody>
      </p:sp>
      <p:sp>
        <p:nvSpPr>
          <p:cNvPr id="734" name="Google Shape;734;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B9E792F-22F3-43D8-99BA-A26C4B11EABD}" type="datetime1">
              <a:rPr lang="en-US" smtClean="0"/>
              <a:t>5/9/2022</a:t>
            </a:fld>
            <a:endParaRPr/>
          </a:p>
        </p:txBody>
      </p:sp>
      <p:sp>
        <p:nvSpPr>
          <p:cNvPr id="735" name="Google Shape;735;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36" name="Google Shape;736;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737" name="Google Shape;737;p63"/>
          <p:cNvPicPr preferRelativeResize="0"/>
          <p:nvPr/>
        </p:nvPicPr>
        <p:blipFill rotWithShape="1">
          <a:blip r:embed="rId3">
            <a:alphaModFix/>
          </a:blip>
          <a:srcRect/>
          <a:stretch/>
        </p:blipFill>
        <p:spPr>
          <a:xfrm>
            <a:off x="2844800" y="1447801"/>
            <a:ext cx="8305800" cy="4371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4"/>
          <p:cNvSpPr txBox="1">
            <a:spLocks noGrp="1"/>
          </p:cNvSpPr>
          <p:nvPr>
            <p:ph type="body" idx="1"/>
          </p:nvPr>
        </p:nvSpPr>
        <p:spPr>
          <a:xfrm>
            <a:off x="262599" y="1154116"/>
            <a:ext cx="11666805" cy="4530725"/>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This problem is occurring because</a:t>
            </a:r>
            <a:r>
              <a:rPr lang="en-US" sz="2800" b="1">
                <a:latin typeface="Times New Roman"/>
                <a:ea typeface="Times New Roman"/>
                <a:cs typeface="Times New Roman"/>
                <a:sym typeface="Times New Roman"/>
              </a:rPr>
              <a:t> we are allocating memory continuously </a:t>
            </a:r>
            <a:r>
              <a:rPr lang="en-US" sz="2800">
                <a:latin typeface="Times New Roman"/>
                <a:ea typeface="Times New Roman"/>
                <a:cs typeface="Times New Roman"/>
                <a:sym typeface="Times New Roman"/>
              </a:rPr>
              <a:t>to the processes. So, if we remove this condition external fragmentation can be reduced.</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One of the way to remove external fragmentation is </a:t>
            </a:r>
            <a:r>
              <a:rPr lang="en-US" sz="2800" b="1">
                <a:latin typeface="Times New Roman"/>
                <a:ea typeface="Times New Roman"/>
                <a:cs typeface="Times New Roman"/>
                <a:sym typeface="Times New Roman"/>
              </a:rPr>
              <a:t>compaction</a:t>
            </a:r>
            <a:r>
              <a:rPr lang="en-US" sz="2800">
                <a:latin typeface="Times New Roman"/>
                <a:ea typeface="Times New Roman"/>
                <a:cs typeface="Times New Roman"/>
                <a:sym typeface="Times New Roman"/>
              </a:rPr>
              <a:t>. When dynamic partitioning is used for memory allocation then external fragmentation can be reduced by</a:t>
            </a:r>
            <a:r>
              <a:rPr lang="en-US" sz="2800" b="1">
                <a:latin typeface="Times New Roman"/>
                <a:ea typeface="Times New Roman"/>
                <a:cs typeface="Times New Roman"/>
                <a:sym typeface="Times New Roman"/>
              </a:rPr>
              <a:t> merging all the free memory </a:t>
            </a:r>
            <a:r>
              <a:rPr lang="en-US" sz="2800">
                <a:latin typeface="Times New Roman"/>
                <a:ea typeface="Times New Roman"/>
                <a:cs typeface="Times New Roman"/>
                <a:sym typeface="Times New Roman"/>
              </a:rPr>
              <a:t>together in one large block. </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743" name="Google Shape;743;p64"/>
          <p:cNvSpPr txBox="1">
            <a:spLocks noGrp="1"/>
          </p:cNvSpPr>
          <p:nvPr>
            <p:ph type="title"/>
          </p:nvPr>
        </p:nvSpPr>
        <p:spPr>
          <a:xfrm>
            <a:off x="609600" y="136528"/>
            <a:ext cx="109728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Solution to External Fragmentation </a:t>
            </a:r>
            <a:endParaRPr/>
          </a:p>
        </p:txBody>
      </p:sp>
      <p:sp>
        <p:nvSpPr>
          <p:cNvPr id="744" name="Google Shape;744;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4D5817C-6900-4BDF-B1FD-A4C5C2305396}" type="datetime1">
              <a:rPr lang="en-US" smtClean="0"/>
              <a:t>5/9/2022</a:t>
            </a:fld>
            <a:endParaRPr/>
          </a:p>
        </p:txBody>
      </p:sp>
      <p:sp>
        <p:nvSpPr>
          <p:cNvPr id="745" name="Google Shape;745;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46" name="Google Shape;746;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5"/>
          <p:cNvSpPr txBox="1">
            <a:spLocks noGrp="1"/>
          </p:cNvSpPr>
          <p:nvPr>
            <p:ph type="body" idx="1"/>
          </p:nvPr>
        </p:nvSpPr>
        <p:spPr>
          <a:xfrm>
            <a:off x="240146" y="1284577"/>
            <a:ext cx="11666805" cy="4530725"/>
          </a:xfrm>
          <a:prstGeom prst="rect">
            <a:avLst/>
          </a:prstGeom>
          <a:noFill/>
          <a:ln>
            <a:noFill/>
          </a:ln>
        </p:spPr>
        <p:txBody>
          <a:bodyPr spcFirstLastPara="1" wrap="square" lIns="91425" tIns="45700" rIns="91425" bIns="45700" anchor="t" anchorCtr="0">
            <a:noAutofit/>
          </a:bodyPr>
          <a:lstStyle/>
          <a:p>
            <a:pPr marL="228600" lvl="0" indent="-50800" algn="just" rtl="0">
              <a:lnSpc>
                <a:spcPct val="90000"/>
              </a:lnSpc>
              <a:spcBef>
                <a:spcPts val="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752" name="Google Shape;752;p65"/>
          <p:cNvSpPr txBox="1">
            <a:spLocks noGrp="1"/>
          </p:cNvSpPr>
          <p:nvPr>
            <p:ph type="title"/>
          </p:nvPr>
        </p:nvSpPr>
        <p:spPr>
          <a:xfrm>
            <a:off x="406400" y="136528"/>
            <a:ext cx="11785600" cy="8540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Solution to External Fragmentation (Cont.) </a:t>
            </a:r>
            <a:endParaRPr/>
          </a:p>
        </p:txBody>
      </p:sp>
      <p:sp>
        <p:nvSpPr>
          <p:cNvPr id="753" name="Google Shape;75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F197D15-1DD7-4061-98FD-266A20EBB68F}" type="datetime1">
              <a:rPr lang="en-US" smtClean="0"/>
              <a:t>5/9/2022</a:t>
            </a:fld>
            <a:endParaRPr/>
          </a:p>
        </p:txBody>
      </p:sp>
      <p:sp>
        <p:nvSpPr>
          <p:cNvPr id="754" name="Google Shape;75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55" name="Google Shape;75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pic>
        <p:nvPicPr>
          <p:cNvPr id="756" name="Google Shape;756;p65"/>
          <p:cNvPicPr preferRelativeResize="0"/>
          <p:nvPr/>
        </p:nvPicPr>
        <p:blipFill rotWithShape="1">
          <a:blip r:embed="rId3">
            <a:alphaModFix/>
          </a:blip>
          <a:srcRect/>
          <a:stretch/>
        </p:blipFill>
        <p:spPr>
          <a:xfrm>
            <a:off x="203201" y="1277650"/>
            <a:ext cx="6388100" cy="4371975"/>
          </a:xfrm>
          <a:prstGeom prst="rect">
            <a:avLst/>
          </a:prstGeom>
          <a:noFill/>
          <a:ln>
            <a:noFill/>
          </a:ln>
        </p:spPr>
      </p:pic>
      <p:pic>
        <p:nvPicPr>
          <p:cNvPr id="757" name="Google Shape;757;p65"/>
          <p:cNvPicPr preferRelativeResize="0"/>
          <p:nvPr/>
        </p:nvPicPr>
        <p:blipFill rotWithShape="1">
          <a:blip r:embed="rId4">
            <a:alphaModFix/>
          </a:blip>
          <a:srcRect/>
          <a:stretch/>
        </p:blipFill>
        <p:spPr>
          <a:xfrm>
            <a:off x="6591300" y="1277649"/>
            <a:ext cx="4673600" cy="44373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6"/>
          <p:cNvSpPr txBox="1">
            <a:spLocks noGrp="1"/>
          </p:cNvSpPr>
          <p:nvPr>
            <p:ph type="body" idx="1"/>
          </p:nvPr>
        </p:nvSpPr>
        <p:spPr>
          <a:xfrm>
            <a:off x="304800" y="1371601"/>
            <a:ext cx="11666805" cy="4530725"/>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This technique is also called </a:t>
            </a:r>
            <a:r>
              <a:rPr lang="en-US" sz="2800" b="1">
                <a:latin typeface="Times New Roman"/>
                <a:ea typeface="Times New Roman"/>
                <a:cs typeface="Times New Roman"/>
                <a:sym typeface="Times New Roman"/>
              </a:rPr>
              <a:t>defragmentation.</a:t>
            </a:r>
            <a:r>
              <a:rPr lang="en-US" sz="2800">
                <a:latin typeface="Times New Roman"/>
                <a:ea typeface="Times New Roman"/>
                <a:cs typeface="Times New Roman"/>
                <a:sym typeface="Times New Roman"/>
              </a:rPr>
              <a:t> This larger block of memory is then used for allocating space according to the needs of the new processes.</a:t>
            </a:r>
            <a:endParaRPr/>
          </a:p>
          <a:p>
            <a:pPr marL="0" lvl="0" indent="0" algn="just" rtl="0">
              <a:lnSpc>
                <a:spcPct val="90000"/>
              </a:lnSpc>
              <a:spcBef>
                <a:spcPts val="1000"/>
              </a:spcBef>
              <a:spcAft>
                <a:spcPts val="0"/>
              </a:spcAft>
              <a:buClr>
                <a:schemeClr val="dk1"/>
              </a:buClr>
              <a:buSzPts val="2800"/>
              <a:buNone/>
            </a:pPr>
            <a:r>
              <a:rPr lang="en-US" sz="2800" b="1">
                <a:latin typeface="Times New Roman"/>
                <a:ea typeface="Times New Roman"/>
                <a:cs typeface="Times New Roman"/>
                <a:sym typeface="Times New Roman"/>
              </a:rPr>
              <a:t>Problem with Compaction</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Due to compaction, the system efficiency is decreased because we need to move all the free spaces from one place to other.</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this way, the more amount of time is wasted, and the CPU remains ideal all the time. Instead of that, with the help of compaction, we can avoid external fragmentation, but this will make the system inefficient.</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763" name="Google Shape;763;p66"/>
          <p:cNvSpPr txBox="1">
            <a:spLocks noGrp="1"/>
          </p:cNvSpPr>
          <p:nvPr>
            <p:ph type="title"/>
          </p:nvPr>
        </p:nvSpPr>
        <p:spPr>
          <a:xfrm>
            <a:off x="609600" y="304801"/>
            <a:ext cx="109728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Solution to External Fragmentation (Cont.) </a:t>
            </a:r>
            <a:endParaRPr/>
          </a:p>
        </p:txBody>
      </p:sp>
      <p:sp>
        <p:nvSpPr>
          <p:cNvPr id="764" name="Google Shape;764;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311A4B1-396D-45BF-B8D0-60AA0A113307}" type="datetime1">
              <a:rPr lang="en-US" smtClean="0"/>
              <a:t>5/9/2022</a:t>
            </a:fld>
            <a:endParaRPr/>
          </a:p>
        </p:txBody>
      </p:sp>
      <p:sp>
        <p:nvSpPr>
          <p:cNvPr id="765" name="Google Shape;765;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66" name="Google Shape;766;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67"/>
          <p:cNvSpPr txBox="1">
            <a:spLocks noGrp="1"/>
          </p:cNvSpPr>
          <p:nvPr>
            <p:ph type="body" idx="1"/>
          </p:nvPr>
        </p:nvSpPr>
        <p:spPr>
          <a:xfrm>
            <a:off x="304800" y="1371601"/>
            <a:ext cx="11666805" cy="4530725"/>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Another way,</a:t>
            </a:r>
            <a:r>
              <a:rPr lang="en-US" sz="2800" b="1">
                <a:latin typeface="Times New Roman"/>
                <a:ea typeface="Times New Roman"/>
                <a:cs typeface="Times New Roman"/>
                <a:sym typeface="Times New Roman"/>
              </a:rPr>
              <a:t> paging &amp; segmentation </a:t>
            </a:r>
            <a:r>
              <a:rPr lang="en-US" sz="2800">
                <a:latin typeface="Times New Roman"/>
                <a:ea typeface="Times New Roman"/>
                <a:cs typeface="Times New Roman"/>
                <a:sym typeface="Times New Roman"/>
              </a:rPr>
              <a:t>(non-contiguous memory allocation techniques) where memory is allocated non-contiguously to the processes. </a:t>
            </a:r>
            <a:endParaRPr/>
          </a:p>
        </p:txBody>
      </p:sp>
      <p:sp>
        <p:nvSpPr>
          <p:cNvPr id="772" name="Google Shape;772;p67"/>
          <p:cNvSpPr txBox="1">
            <a:spLocks noGrp="1"/>
          </p:cNvSpPr>
          <p:nvPr>
            <p:ph type="title"/>
          </p:nvPr>
        </p:nvSpPr>
        <p:spPr>
          <a:xfrm>
            <a:off x="609600" y="304801"/>
            <a:ext cx="109728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Solution to External Fragmentation (Cont.) </a:t>
            </a:r>
            <a:endParaRPr/>
          </a:p>
        </p:txBody>
      </p:sp>
      <p:sp>
        <p:nvSpPr>
          <p:cNvPr id="773" name="Google Shape;77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77FC6FA-11E6-4C5E-A4D8-DF0CF73B7643}" type="datetime1">
              <a:rPr lang="en-US" smtClean="0"/>
              <a:t>5/9/2022</a:t>
            </a:fld>
            <a:endParaRPr/>
          </a:p>
        </p:txBody>
      </p:sp>
      <p:sp>
        <p:nvSpPr>
          <p:cNvPr id="774" name="Google Shape;77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75" name="Google Shape;775;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Fixed vs Variable Partitioning </a:t>
            </a:r>
            <a:endParaRPr/>
          </a:p>
        </p:txBody>
      </p:sp>
      <p:graphicFrame>
        <p:nvGraphicFramePr>
          <p:cNvPr id="781" name="Google Shape;781;p68"/>
          <p:cNvGraphicFramePr/>
          <p:nvPr/>
        </p:nvGraphicFramePr>
        <p:xfrm>
          <a:off x="1320801" y="1371601"/>
          <a:ext cx="3000000" cy="3000000"/>
        </p:xfrm>
        <a:graphic>
          <a:graphicData uri="http://schemas.openxmlformats.org/drawingml/2006/table">
            <a:tbl>
              <a:tblPr>
                <a:noFill/>
                <a:tableStyleId>{4ADD62C9-BF57-48C4-B123-E88A4D9B1036}</a:tableStyleId>
              </a:tblPr>
              <a:tblGrid>
                <a:gridCol w="1254900">
                  <a:extLst>
                    <a:ext uri="{9D8B030D-6E8A-4147-A177-3AD203B41FA5}">
                      <a16:colId xmlns:a16="http://schemas.microsoft.com/office/drawing/2014/main" val="20000"/>
                    </a:ext>
                  </a:extLst>
                </a:gridCol>
                <a:gridCol w="4537225">
                  <a:extLst>
                    <a:ext uri="{9D8B030D-6E8A-4147-A177-3AD203B41FA5}">
                      <a16:colId xmlns:a16="http://schemas.microsoft.com/office/drawing/2014/main" val="20001"/>
                    </a:ext>
                  </a:extLst>
                </a:gridCol>
                <a:gridCol w="4266275">
                  <a:extLst>
                    <a:ext uri="{9D8B030D-6E8A-4147-A177-3AD203B41FA5}">
                      <a16:colId xmlns:a16="http://schemas.microsoft.com/office/drawing/2014/main" val="20002"/>
                    </a:ext>
                  </a:extLst>
                </a:gridCol>
              </a:tblGrid>
              <a:tr h="324825">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S.NO.</a:t>
                      </a:r>
                      <a:endParaRPr/>
                    </a:p>
                  </a:txBody>
                  <a:tcPr marL="94525" marR="94525" marT="70900" marB="709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Fixed partitioning</a:t>
                      </a:r>
                      <a:endParaRPr/>
                    </a:p>
                  </a:txBody>
                  <a:tcPr marL="94525" marR="94525" marT="70900" marB="709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Variable partitioning</a:t>
                      </a:r>
                      <a:endParaRPr/>
                    </a:p>
                  </a:txBody>
                  <a:tcPr marL="94525" marR="94525" marT="70900" marB="709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912325">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1.</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In multi-programming with fixed partitioning the main memory is divided into fixed sized partitions.</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In multi-programming with variable partitioning the main memory is not divided into fixed sized partitions.</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36325">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2.</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Only one process can be placed in a partition.</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In variable partitioning, the process is allocated a chunk of free memory.</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350">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3.</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It does not utilize the main memory effectively.</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It utilizes the main memory effectively.</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736325">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4.</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There is presence of internal fragmentation and external fragmentation.</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There is external fragmentation.</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350">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5.</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Degree of multi-programming is less.</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Degree of multi-programming is higher.</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1625">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6.</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It is more easier to implement.</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It is less easier to implement.</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60350">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7.</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There is limitation on size of process.</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There is no limitation on size of process.</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782" name="Google Shape;782;p68"/>
          <p:cNvSpPr/>
          <p:nvPr/>
        </p:nvSpPr>
        <p:spPr>
          <a:xfrm>
            <a:off x="3238502" y="1277038"/>
            <a:ext cx="184731" cy="64633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Times New Roman"/>
              <a:buNone/>
            </a:pPr>
            <a:br>
              <a:rPr lang="en-US" sz="1800" b="0" i="0" u="none" strike="noStrike" cap="none">
                <a:solidFill>
                  <a:schemeClr val="dk1"/>
                </a:solidFill>
                <a:latin typeface="Times New Roman"/>
                <a:ea typeface="Times New Roman"/>
                <a:cs typeface="Times New Roman"/>
                <a:sym typeface="Times New Roman"/>
              </a:rPr>
            </a:br>
            <a:endParaRPr sz="1800" b="0" i="0" u="none" strike="noStrike" cap="none">
              <a:solidFill>
                <a:schemeClr val="dk1"/>
              </a:solidFill>
              <a:latin typeface="Times New Roman"/>
              <a:ea typeface="Times New Roman"/>
              <a:cs typeface="Times New Roman"/>
              <a:sym typeface="Times New Roman"/>
            </a:endParaRPr>
          </a:p>
        </p:txBody>
      </p:sp>
      <p:sp>
        <p:nvSpPr>
          <p:cNvPr id="783" name="Google Shape;783;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D75414F-12FB-47AC-A491-9D53ABCDE4B0}" type="datetime1">
              <a:rPr lang="en-US" smtClean="0"/>
              <a:t>5/9/2022</a:t>
            </a:fld>
            <a:endParaRPr/>
          </a:p>
        </p:txBody>
      </p:sp>
      <p:sp>
        <p:nvSpPr>
          <p:cNvPr id="784" name="Google Shape;784;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85" name="Google Shape;785;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Internal vs External Fragmentation</a:t>
            </a:r>
            <a:endParaRPr/>
          </a:p>
        </p:txBody>
      </p:sp>
      <p:graphicFrame>
        <p:nvGraphicFramePr>
          <p:cNvPr id="791" name="Google Shape;791;p69"/>
          <p:cNvGraphicFramePr/>
          <p:nvPr/>
        </p:nvGraphicFramePr>
        <p:xfrm>
          <a:off x="1930400" y="1796256"/>
          <a:ext cx="3000000" cy="3000000"/>
        </p:xfrm>
        <a:graphic>
          <a:graphicData uri="http://schemas.openxmlformats.org/drawingml/2006/table">
            <a:tbl>
              <a:tblPr>
                <a:noFill/>
                <a:tableStyleId>{4ADD62C9-BF57-48C4-B123-E88A4D9B1036}</a:tableStyleId>
              </a:tblPr>
              <a:tblGrid>
                <a:gridCol w="4165600">
                  <a:extLst>
                    <a:ext uri="{9D8B030D-6E8A-4147-A177-3AD203B41FA5}">
                      <a16:colId xmlns:a16="http://schemas.microsoft.com/office/drawing/2014/main" val="20000"/>
                    </a:ext>
                  </a:extLst>
                </a:gridCol>
                <a:gridCol w="4165600">
                  <a:extLst>
                    <a:ext uri="{9D8B030D-6E8A-4147-A177-3AD203B41FA5}">
                      <a16:colId xmlns:a16="http://schemas.microsoft.com/office/drawing/2014/main" val="20001"/>
                    </a:ext>
                  </a:extLst>
                </a:gridCol>
              </a:tblGrid>
              <a:tr h="257175">
                <a:tc>
                  <a:txBody>
                    <a:bodyPr/>
                    <a:lstStyle/>
                    <a:p>
                      <a:pPr marL="0" marR="0" lvl="0" indent="0" algn="ctr" rtl="0">
                        <a:spcBef>
                          <a:spcPts val="0"/>
                        </a:spcBef>
                        <a:spcAft>
                          <a:spcPts val="0"/>
                        </a:spcAft>
                        <a:buNone/>
                      </a:pPr>
                      <a:r>
                        <a:rPr lang="en-US" sz="1400" b="1" u="none" strike="noStrike" cap="none">
                          <a:solidFill>
                            <a:srgbClr val="636363"/>
                          </a:solidFill>
                          <a:latin typeface="Times New Roman"/>
                          <a:ea typeface="Times New Roman"/>
                          <a:cs typeface="Times New Roman"/>
                          <a:sym typeface="Times New Roman"/>
                        </a:rPr>
                        <a:t>INTERNAL FRAGMENTATION</a:t>
                      </a:r>
                      <a:endParaRPr/>
                    </a:p>
                  </a:txBody>
                  <a:tcPr marL="177800" marR="177800" marT="66675" marB="66675"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1F1F1"/>
                    </a:solidFill>
                  </a:tcPr>
                </a:tc>
                <a:tc>
                  <a:txBody>
                    <a:bodyPr/>
                    <a:lstStyle/>
                    <a:p>
                      <a:pPr marL="0" marR="0" lvl="0" indent="0" algn="ctr" rtl="0">
                        <a:spcBef>
                          <a:spcPts val="0"/>
                        </a:spcBef>
                        <a:spcAft>
                          <a:spcPts val="0"/>
                        </a:spcAft>
                        <a:buNone/>
                      </a:pPr>
                      <a:r>
                        <a:rPr lang="en-US" sz="1400" b="1" u="none" strike="noStrike" cap="none">
                          <a:solidFill>
                            <a:srgbClr val="636363"/>
                          </a:solidFill>
                          <a:latin typeface="Times New Roman"/>
                          <a:ea typeface="Times New Roman"/>
                          <a:cs typeface="Times New Roman"/>
                          <a:sym typeface="Times New Roman"/>
                        </a:rPr>
                        <a:t>EXTERNAL FRAGMENTATION</a:t>
                      </a:r>
                      <a:endParaRPr/>
                    </a:p>
                  </a:txBody>
                  <a:tcPr marL="177800" marR="177800" marT="66675" marB="66675"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1F1F1"/>
                    </a:solidFill>
                  </a:tcPr>
                </a:tc>
                <a:extLst>
                  <a:ext uri="{0D108BD9-81ED-4DB2-BD59-A6C34878D82A}">
                    <a16:rowId xmlns:a16="http://schemas.microsoft.com/office/drawing/2014/main" val="10000"/>
                  </a:ext>
                </a:extLst>
              </a:tr>
              <a:tr h="1028700">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Memory allocated to a process may be slightly larger than the requested memory. The difference between these two numbers is internal fragmentation.</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External fragmentation exists when there is enough total memory space to satisfy a request but available spaces are not contiguous.</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14350">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First-fit and best-fit memory allocation does not suffer from internal fragmentation.</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First-fit and best-fit memory allocation suffers from external fragmentation.</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028700">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Systems with fixed-sized allocation units, such as the single partitions scheme and paging suffer from internal fragmentation.</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Systems with variable-sized allocation units, such as the multiple partitions scheme and segmentation suffer from external fragmentation.</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792" name="Google Shape;79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6932F6E-F220-4F0E-8B44-801F752BA8D5}" type="datetime1">
              <a:rPr lang="en-US" smtClean="0"/>
              <a:t>5/9/2022</a:t>
            </a:fld>
            <a:endParaRPr/>
          </a:p>
        </p:txBody>
      </p:sp>
      <p:sp>
        <p:nvSpPr>
          <p:cNvPr id="793" name="Google Shape;79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94" name="Google Shape;79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 Base and a Limit Register</a:t>
            </a:r>
            <a:endParaRPr/>
          </a:p>
        </p:txBody>
      </p:sp>
      <p:sp>
        <p:nvSpPr>
          <p:cNvPr id="143" name="Google Shape;14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Each process should have a separate memory space.</a:t>
            </a:r>
            <a:endParaRPr/>
          </a:p>
          <a:p>
            <a:pPr marL="228600" lvl="0" indent="-228600" algn="just" rtl="0">
              <a:lnSpc>
                <a:spcPct val="90000"/>
              </a:lnSpc>
              <a:spcBef>
                <a:spcPts val="1000"/>
              </a:spcBef>
              <a:spcAft>
                <a:spcPts val="0"/>
              </a:spcAft>
              <a:buClr>
                <a:schemeClr val="dk1"/>
              </a:buClr>
              <a:buSzPts val="2800"/>
              <a:buChar char="•"/>
            </a:pPr>
            <a:r>
              <a:rPr lang="en-US"/>
              <a:t>To do this, we need the ability to determine the range of legal addresses that the process may access and to ensure that the process can access only these legal addresses.</a:t>
            </a:r>
            <a:endParaRPr/>
          </a:p>
          <a:p>
            <a:pPr marL="228600" lvl="0" indent="-228600" algn="just" rtl="0">
              <a:lnSpc>
                <a:spcPct val="90000"/>
              </a:lnSpc>
              <a:spcBef>
                <a:spcPts val="1000"/>
              </a:spcBef>
              <a:spcAft>
                <a:spcPts val="0"/>
              </a:spcAft>
              <a:buClr>
                <a:schemeClr val="dk1"/>
              </a:buClr>
              <a:buSzPts val="2800"/>
              <a:buChar char="•"/>
            </a:pPr>
            <a:r>
              <a:rPr lang="en-US"/>
              <a:t>Operating system provide this protection by using two registers:</a:t>
            </a:r>
            <a:endParaRPr/>
          </a:p>
          <a:p>
            <a:pPr marL="685800" lvl="1" indent="-228600" algn="just" rtl="0">
              <a:lnSpc>
                <a:spcPct val="90000"/>
              </a:lnSpc>
              <a:spcBef>
                <a:spcPts val="500"/>
              </a:spcBef>
              <a:spcAft>
                <a:spcPts val="0"/>
              </a:spcAft>
              <a:buClr>
                <a:schemeClr val="dk1"/>
              </a:buClr>
              <a:buSzPts val="2800"/>
              <a:buChar char="•"/>
            </a:pPr>
            <a:r>
              <a:rPr lang="en-US"/>
              <a:t>a base and </a:t>
            </a:r>
            <a:endParaRPr/>
          </a:p>
          <a:p>
            <a:pPr marL="685800" lvl="1" indent="-228600" algn="just" rtl="0">
              <a:lnSpc>
                <a:spcPct val="90000"/>
              </a:lnSpc>
              <a:spcBef>
                <a:spcPts val="500"/>
              </a:spcBef>
              <a:spcAft>
                <a:spcPts val="0"/>
              </a:spcAft>
              <a:buClr>
                <a:schemeClr val="dk1"/>
              </a:buClr>
              <a:buSzPts val="2800"/>
              <a:buChar char="•"/>
            </a:pPr>
            <a:r>
              <a:rPr lang="en-US"/>
              <a:t>a limit</a:t>
            </a:r>
            <a:endParaRPr/>
          </a:p>
          <a:p>
            <a:pPr marL="228600" lvl="0" indent="-228600" algn="just" rtl="0">
              <a:lnSpc>
                <a:spcPct val="90000"/>
              </a:lnSpc>
              <a:spcBef>
                <a:spcPts val="1000"/>
              </a:spcBef>
              <a:spcAft>
                <a:spcPts val="0"/>
              </a:spcAft>
              <a:buClr>
                <a:schemeClr val="dk1"/>
              </a:buClr>
              <a:buSzPts val="2800"/>
              <a:buChar char="•"/>
            </a:pPr>
            <a:r>
              <a:rPr lang="en-US"/>
              <a:t>The </a:t>
            </a:r>
            <a:r>
              <a:rPr lang="en-US" b="1"/>
              <a:t>base register </a:t>
            </a:r>
            <a:r>
              <a:rPr lang="en-US"/>
              <a:t>holds the smallest legal physical memory address</a:t>
            </a:r>
            <a:endParaRPr/>
          </a:p>
          <a:p>
            <a:pPr marL="228600" lvl="0" indent="-228600" algn="just" rtl="0">
              <a:lnSpc>
                <a:spcPct val="90000"/>
              </a:lnSpc>
              <a:spcBef>
                <a:spcPts val="1000"/>
              </a:spcBef>
              <a:spcAft>
                <a:spcPts val="0"/>
              </a:spcAft>
              <a:buClr>
                <a:schemeClr val="dk1"/>
              </a:buClr>
              <a:buSzPts val="2800"/>
              <a:buChar char="•"/>
            </a:pPr>
            <a:r>
              <a:rPr lang="en-US"/>
              <a:t>The </a:t>
            </a:r>
            <a:r>
              <a:rPr lang="en-US" b="1"/>
              <a:t>limit register </a:t>
            </a:r>
            <a:r>
              <a:rPr lang="en-US"/>
              <a:t>specifies the size of the range</a:t>
            </a:r>
            <a:endParaRPr/>
          </a:p>
        </p:txBody>
      </p:sp>
      <p:sp>
        <p:nvSpPr>
          <p:cNvPr id="144" name="Google Shape;14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45" name="Google Shape;1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46" name="Google Shape;146;p7"/>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9DDBB498-C1BB-4502-F1E6-B259B200146B}"/>
              </a:ext>
            </a:extLst>
          </p:cNvPr>
          <p:cNvSpPr>
            <a:spLocks noGrp="1"/>
          </p:cNvSpPr>
          <p:nvPr>
            <p:ph type="dt" idx="10"/>
          </p:nvPr>
        </p:nvSpPr>
        <p:spPr/>
        <p:txBody>
          <a:bodyPr/>
          <a:lstStyle/>
          <a:p>
            <a:fld id="{C7083BAA-3402-4376-8C88-560D699E8492}" type="datetime1">
              <a:rPr lang="en-US" smtClean="0"/>
              <a:t>5/9/2022</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Non Contiguous Allocation</a:t>
            </a:r>
            <a:endParaRPr/>
          </a:p>
        </p:txBody>
      </p:sp>
      <p:sp>
        <p:nvSpPr>
          <p:cNvPr id="800" name="Google Shape;800;p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Non-contiguous memory allocation is a memory allocation technique.</a:t>
            </a:r>
            <a:endParaRPr/>
          </a:p>
          <a:p>
            <a:pPr marL="228600" lvl="0" indent="-228600" algn="just" rtl="0">
              <a:lnSpc>
                <a:spcPct val="90000"/>
              </a:lnSpc>
              <a:spcBef>
                <a:spcPts val="1000"/>
              </a:spcBef>
              <a:spcAft>
                <a:spcPts val="0"/>
              </a:spcAft>
              <a:buClr>
                <a:schemeClr val="dk1"/>
              </a:buClr>
              <a:buSzPts val="2800"/>
              <a:buChar char="•"/>
            </a:pPr>
            <a:r>
              <a:rPr lang="en-US"/>
              <a:t>It allows to store parts of a single process in a non-contiguous fashion.</a:t>
            </a:r>
            <a:endParaRPr/>
          </a:p>
          <a:p>
            <a:pPr marL="228600" lvl="0" indent="-228600" algn="just" rtl="0">
              <a:lnSpc>
                <a:spcPct val="90000"/>
              </a:lnSpc>
              <a:spcBef>
                <a:spcPts val="1000"/>
              </a:spcBef>
              <a:spcAft>
                <a:spcPts val="0"/>
              </a:spcAft>
              <a:buClr>
                <a:schemeClr val="dk1"/>
              </a:buClr>
              <a:buSzPts val="2800"/>
              <a:buChar char="•"/>
            </a:pPr>
            <a:r>
              <a:rPr lang="en-US"/>
              <a:t>Thus, different parts of the same process can be stored at different places in the main memory.</a:t>
            </a:r>
            <a:endParaRPr/>
          </a:p>
          <a:p>
            <a:pPr marL="228600" lvl="0" indent="-50800" algn="just" rtl="0">
              <a:lnSpc>
                <a:spcPct val="90000"/>
              </a:lnSpc>
              <a:spcBef>
                <a:spcPts val="1000"/>
              </a:spcBef>
              <a:spcAft>
                <a:spcPts val="0"/>
              </a:spcAft>
              <a:buClr>
                <a:schemeClr val="dk1"/>
              </a:buClr>
              <a:buSzPts val="2800"/>
              <a:buNone/>
            </a:pPr>
            <a:endParaRPr/>
          </a:p>
        </p:txBody>
      </p:sp>
      <p:sp>
        <p:nvSpPr>
          <p:cNvPr id="801" name="Google Shape;80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3748381-B1F4-4E9D-8BF9-270D277DF765}" type="datetime1">
              <a:rPr lang="en-US" smtClean="0"/>
              <a:t>5/9/2022</a:t>
            </a:fld>
            <a:endParaRPr/>
          </a:p>
        </p:txBody>
      </p:sp>
      <p:sp>
        <p:nvSpPr>
          <p:cNvPr id="802" name="Google Shape;80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03" name="Google Shape;80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Techniques</a:t>
            </a:r>
            <a:endParaRPr/>
          </a:p>
        </p:txBody>
      </p:sp>
      <p:pic>
        <p:nvPicPr>
          <p:cNvPr id="809" name="Google Shape;809;p71" descr="https://www.gatevidyalay.com/wp-content/uploads/2018/11/Non-Contiguous-Memory-Allocation-Techniques.png"/>
          <p:cNvPicPr preferRelativeResize="0">
            <a:picLocks noGrp="1"/>
          </p:cNvPicPr>
          <p:nvPr>
            <p:ph type="body" idx="1"/>
          </p:nvPr>
        </p:nvPicPr>
        <p:blipFill rotWithShape="1">
          <a:blip r:embed="rId3">
            <a:alphaModFix/>
          </a:blip>
          <a:srcRect/>
          <a:stretch/>
        </p:blipFill>
        <p:spPr>
          <a:xfrm>
            <a:off x="666713" y="2285992"/>
            <a:ext cx="10351308" cy="2604310"/>
          </a:xfrm>
          <a:prstGeom prst="rect">
            <a:avLst/>
          </a:prstGeom>
          <a:noFill/>
          <a:ln>
            <a:noFill/>
          </a:ln>
        </p:spPr>
      </p:pic>
      <p:sp>
        <p:nvSpPr>
          <p:cNvPr id="810" name="Google Shape;810;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1E8E0FC-2AB2-4A53-95F0-0168F2B48DEE}" type="datetime1">
              <a:rPr lang="en-US" smtClean="0"/>
              <a:t>5/9/2022</a:t>
            </a:fld>
            <a:endParaRPr/>
          </a:p>
        </p:txBody>
      </p:sp>
      <p:sp>
        <p:nvSpPr>
          <p:cNvPr id="811" name="Google Shape;811;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12" name="Google Shape;812;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PAGING</a:t>
            </a:r>
            <a:endParaRPr/>
          </a:p>
        </p:txBody>
      </p:sp>
      <p:sp>
        <p:nvSpPr>
          <p:cNvPr id="818" name="Google Shape;818;p7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4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a:t>
            </a:r>
            <a:endParaRPr/>
          </a:p>
        </p:txBody>
      </p:sp>
      <p:sp>
        <p:nvSpPr>
          <p:cNvPr id="824" name="Google Shape;824;p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Paging is a memory management scheme that eliminates the need for contiguous allocation of physical memory. </a:t>
            </a:r>
            <a:endParaRPr/>
          </a:p>
          <a:p>
            <a:pPr marL="228600" lvl="0" indent="-228600" algn="just" rtl="0">
              <a:lnSpc>
                <a:spcPct val="90000"/>
              </a:lnSpc>
              <a:spcBef>
                <a:spcPts val="1000"/>
              </a:spcBef>
              <a:spcAft>
                <a:spcPts val="0"/>
              </a:spcAft>
              <a:buClr>
                <a:schemeClr val="dk1"/>
              </a:buClr>
              <a:buSzPts val="2800"/>
              <a:buChar char="•"/>
            </a:pPr>
            <a:r>
              <a:rPr lang="en-US"/>
              <a:t>Paging permits the physical address space of a process to be non – contiguous.</a:t>
            </a:r>
            <a:endParaRPr/>
          </a:p>
          <a:p>
            <a:pPr marL="228600" lvl="0" indent="-228600" algn="just" rtl="0">
              <a:lnSpc>
                <a:spcPct val="90000"/>
              </a:lnSpc>
              <a:spcBef>
                <a:spcPts val="1000"/>
              </a:spcBef>
              <a:spcAft>
                <a:spcPts val="0"/>
              </a:spcAft>
              <a:buClr>
                <a:schemeClr val="dk1"/>
              </a:buClr>
              <a:buSzPts val="2800"/>
              <a:buChar char="•"/>
            </a:pPr>
            <a:r>
              <a:rPr lang="en-US"/>
              <a:t>The mapping from virtual to physical address is done by the memory management unit (MMU) which is a hardware device and this mapping is known as paging technique.</a:t>
            </a:r>
            <a:endParaRPr/>
          </a:p>
          <a:p>
            <a:pPr marL="228600" lvl="0" indent="-50800" algn="just" rtl="0">
              <a:lnSpc>
                <a:spcPct val="90000"/>
              </a:lnSpc>
              <a:spcBef>
                <a:spcPts val="1000"/>
              </a:spcBef>
              <a:spcAft>
                <a:spcPts val="0"/>
              </a:spcAft>
              <a:buClr>
                <a:schemeClr val="dk1"/>
              </a:buClr>
              <a:buSzPts val="2800"/>
              <a:buNone/>
            </a:pPr>
            <a:endParaRPr/>
          </a:p>
          <a:p>
            <a:pPr marL="228600" lvl="0" indent="-50800" algn="just" rtl="0">
              <a:lnSpc>
                <a:spcPct val="90000"/>
              </a:lnSpc>
              <a:spcBef>
                <a:spcPts val="1000"/>
              </a:spcBef>
              <a:spcAft>
                <a:spcPts val="0"/>
              </a:spcAft>
              <a:buClr>
                <a:schemeClr val="dk1"/>
              </a:buClr>
              <a:buSzPts val="2800"/>
              <a:buNone/>
            </a:pPr>
            <a:endParaRPr/>
          </a:p>
        </p:txBody>
      </p:sp>
      <p:sp>
        <p:nvSpPr>
          <p:cNvPr id="825" name="Google Shape;825;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FEED5CC-B5BA-4C5D-BC71-66358057EECE}" type="datetime1">
              <a:rPr lang="en-US" smtClean="0"/>
              <a:t>5/9/2022</a:t>
            </a:fld>
            <a:endParaRPr/>
          </a:p>
        </p:txBody>
      </p:sp>
      <p:sp>
        <p:nvSpPr>
          <p:cNvPr id="826" name="Google Shape;826;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27" name="Google Shape;827;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Example </a:t>
            </a:r>
            <a:endParaRPr/>
          </a:p>
        </p:txBody>
      </p:sp>
      <p:sp>
        <p:nvSpPr>
          <p:cNvPr id="833" name="Google Shape;833;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Consider a process is divided into 4 pages P</a:t>
            </a:r>
            <a:r>
              <a:rPr lang="en-US" baseline="-25000"/>
              <a:t>0</a:t>
            </a:r>
            <a:r>
              <a:rPr lang="en-US"/>
              <a:t>, P</a:t>
            </a:r>
            <a:r>
              <a:rPr lang="en-US" baseline="-25000"/>
              <a:t>1</a:t>
            </a:r>
            <a:r>
              <a:rPr lang="en-US"/>
              <a:t>, P</a:t>
            </a:r>
            <a:r>
              <a:rPr lang="en-US" baseline="-25000"/>
              <a:t>2</a:t>
            </a:r>
            <a:r>
              <a:rPr lang="en-US"/>
              <a:t> and P</a:t>
            </a:r>
            <a:r>
              <a:rPr lang="en-US" baseline="-25000"/>
              <a:t>3</a:t>
            </a:r>
            <a:r>
              <a:rPr lang="en-US"/>
              <a:t>.</a:t>
            </a:r>
            <a:endParaRPr/>
          </a:p>
          <a:p>
            <a:pPr marL="228600" lvl="0" indent="-228600" algn="just" rtl="0">
              <a:lnSpc>
                <a:spcPct val="90000"/>
              </a:lnSpc>
              <a:spcBef>
                <a:spcPts val="1000"/>
              </a:spcBef>
              <a:spcAft>
                <a:spcPts val="0"/>
              </a:spcAft>
              <a:buClr>
                <a:schemeClr val="dk1"/>
              </a:buClr>
              <a:buSzPts val="2800"/>
              <a:buNone/>
            </a:pPr>
            <a:endParaRPr/>
          </a:p>
        </p:txBody>
      </p:sp>
      <p:pic>
        <p:nvPicPr>
          <p:cNvPr id="834" name="Google Shape;834;p74" descr="https://www.gatevidyalay.com/wp-content/uploads/2018/11/Paging-Example.png"/>
          <p:cNvPicPr preferRelativeResize="0"/>
          <p:nvPr/>
        </p:nvPicPr>
        <p:blipFill rotWithShape="1">
          <a:blip r:embed="rId3">
            <a:alphaModFix/>
          </a:blip>
          <a:srcRect/>
          <a:stretch/>
        </p:blipFill>
        <p:spPr>
          <a:xfrm>
            <a:off x="5524496" y="3071810"/>
            <a:ext cx="2415519" cy="2786082"/>
          </a:xfrm>
          <a:prstGeom prst="rect">
            <a:avLst/>
          </a:prstGeom>
          <a:noFill/>
          <a:ln>
            <a:noFill/>
          </a:ln>
        </p:spPr>
      </p:pic>
      <p:sp>
        <p:nvSpPr>
          <p:cNvPr id="835" name="Google Shape;835;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43CB949-1828-4DA3-BFEE-02985CA5264F}" type="datetime1">
              <a:rPr lang="en-US" smtClean="0"/>
              <a:t>5/9/2022</a:t>
            </a:fld>
            <a:endParaRPr/>
          </a:p>
        </p:txBody>
      </p:sp>
      <p:sp>
        <p:nvSpPr>
          <p:cNvPr id="836" name="Google Shape;836;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37" name="Google Shape;837;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endParaRPr/>
          </a:p>
        </p:txBody>
      </p:sp>
      <p:sp>
        <p:nvSpPr>
          <p:cNvPr id="843" name="Google Shape;843;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the above example, the process P is divided into 4 sections namely P0, P1, P2, P3.</a:t>
            </a:r>
            <a:endParaRPr/>
          </a:p>
          <a:p>
            <a:pPr marL="228600" lvl="0" indent="-228600" algn="just" rtl="0">
              <a:lnSpc>
                <a:spcPct val="90000"/>
              </a:lnSpc>
              <a:spcBef>
                <a:spcPts val="1000"/>
              </a:spcBef>
              <a:spcAft>
                <a:spcPts val="0"/>
              </a:spcAft>
              <a:buClr>
                <a:schemeClr val="dk1"/>
              </a:buClr>
              <a:buSzPts val="2800"/>
              <a:buChar char="•"/>
            </a:pPr>
            <a:r>
              <a:rPr lang="en-US"/>
              <a:t>All the four sections are mapped in the main memory in a non – contiguous fashion.</a:t>
            </a:r>
            <a:endParaRPr/>
          </a:p>
        </p:txBody>
      </p:sp>
      <p:sp>
        <p:nvSpPr>
          <p:cNvPr id="2" name="Date Placeholder 1">
            <a:extLst>
              <a:ext uri="{FF2B5EF4-FFF2-40B4-BE49-F238E27FC236}">
                <a16:creationId xmlns:a16="http://schemas.microsoft.com/office/drawing/2014/main" id="{D0CB4CDA-C187-404E-174A-9950F5DAD3B1}"/>
              </a:ext>
            </a:extLst>
          </p:cNvPr>
          <p:cNvSpPr>
            <a:spLocks noGrp="1"/>
          </p:cNvSpPr>
          <p:nvPr>
            <p:ph type="dt" idx="10"/>
          </p:nvPr>
        </p:nvSpPr>
        <p:spPr/>
        <p:txBody>
          <a:bodyPr/>
          <a:lstStyle/>
          <a:p>
            <a:fld id="{805DE62E-17ED-49A3-B8B3-8A4E31CB15B0}" type="datetime1">
              <a:rPr lang="en-US" smtClean="0"/>
              <a:t>5/9/2022</a:t>
            </a:fld>
            <a:endParaRPr lang="en-US"/>
          </a:p>
        </p:txBody>
      </p:sp>
      <p:sp>
        <p:nvSpPr>
          <p:cNvPr id="3" name="Footer Placeholder 2">
            <a:extLst>
              <a:ext uri="{FF2B5EF4-FFF2-40B4-BE49-F238E27FC236}">
                <a16:creationId xmlns:a16="http://schemas.microsoft.com/office/drawing/2014/main" id="{BE5046DE-D76E-F96F-0E3B-A7E06C03DC20}"/>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19468E6-CB87-C795-2248-481D2B2FA1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a:t>
            </a:r>
            <a:endParaRPr/>
          </a:p>
        </p:txBody>
      </p:sp>
      <p:sp>
        <p:nvSpPr>
          <p:cNvPr id="849" name="Google Shape;849;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the paging mechanism two addresses are involved</a:t>
            </a:r>
            <a:endParaRPr/>
          </a:p>
          <a:p>
            <a:pPr marL="228600" lvl="0" indent="-228600" algn="just" rtl="0">
              <a:lnSpc>
                <a:spcPct val="90000"/>
              </a:lnSpc>
              <a:spcBef>
                <a:spcPts val="1000"/>
              </a:spcBef>
              <a:spcAft>
                <a:spcPts val="0"/>
              </a:spcAft>
              <a:buClr>
                <a:srgbClr val="323F4F"/>
              </a:buClr>
              <a:buSzPts val="2800"/>
              <a:buChar char="•"/>
            </a:pPr>
            <a:r>
              <a:rPr lang="en-US">
                <a:solidFill>
                  <a:srgbClr val="323F4F"/>
                </a:solidFill>
              </a:rPr>
              <a:t>Logical Address </a:t>
            </a:r>
            <a:endParaRPr/>
          </a:p>
          <a:p>
            <a:pPr marL="342900" lvl="1" indent="-342900" algn="just" rtl="0">
              <a:lnSpc>
                <a:spcPct val="90000"/>
              </a:lnSpc>
              <a:spcBef>
                <a:spcPts val="500"/>
              </a:spcBef>
              <a:spcAft>
                <a:spcPts val="0"/>
              </a:spcAft>
              <a:buClr>
                <a:schemeClr val="dk1"/>
              </a:buClr>
              <a:buSzPts val="2800"/>
              <a:buNone/>
            </a:pPr>
            <a:r>
              <a:rPr lang="en-US"/>
              <a:t>		CPU always generates a logical address.</a:t>
            </a:r>
            <a:endParaRPr/>
          </a:p>
          <a:p>
            <a:pPr marL="228600" lvl="0" indent="-228600" algn="just" rtl="0">
              <a:lnSpc>
                <a:spcPct val="90000"/>
              </a:lnSpc>
              <a:spcBef>
                <a:spcPts val="1000"/>
              </a:spcBef>
              <a:spcAft>
                <a:spcPts val="0"/>
              </a:spcAft>
              <a:buClr>
                <a:srgbClr val="323F4F"/>
              </a:buClr>
              <a:buSzPts val="2800"/>
              <a:buChar char="•"/>
            </a:pPr>
            <a:r>
              <a:rPr lang="en-US">
                <a:solidFill>
                  <a:srgbClr val="323F4F"/>
                </a:solidFill>
              </a:rPr>
              <a:t>Physical Address</a:t>
            </a:r>
            <a:endParaRPr/>
          </a:p>
          <a:p>
            <a:pPr marL="685800" lvl="1" indent="-228600" algn="just" rtl="0">
              <a:lnSpc>
                <a:spcPct val="90000"/>
              </a:lnSpc>
              <a:spcBef>
                <a:spcPts val="500"/>
              </a:spcBef>
              <a:spcAft>
                <a:spcPts val="0"/>
              </a:spcAft>
              <a:buClr>
                <a:schemeClr val="dk1"/>
              </a:buClr>
              <a:buSzPts val="2800"/>
              <a:buNone/>
            </a:pPr>
            <a:r>
              <a:rPr lang="en-US"/>
              <a:t>	 A physical address is needed to access the main memory.</a:t>
            </a:r>
            <a:endParaRPr/>
          </a:p>
          <a:p>
            <a:pPr marL="228600" lvl="0" indent="-228600" algn="just" rtl="0">
              <a:lnSpc>
                <a:spcPct val="90000"/>
              </a:lnSpc>
              <a:spcBef>
                <a:spcPts val="1000"/>
              </a:spcBef>
              <a:spcAft>
                <a:spcPts val="0"/>
              </a:spcAft>
              <a:buClr>
                <a:schemeClr val="dk1"/>
              </a:buClr>
              <a:buSzPts val="2800"/>
              <a:buNone/>
            </a:pPr>
            <a:endParaRPr/>
          </a:p>
        </p:txBody>
      </p:sp>
      <p:sp>
        <p:nvSpPr>
          <p:cNvPr id="850" name="Google Shape;850;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A891F63-3E36-42D6-B514-24621748B2F0}" type="datetime1">
              <a:rPr lang="en-US" smtClean="0"/>
              <a:t>5/9/2022</a:t>
            </a:fld>
            <a:endParaRPr/>
          </a:p>
        </p:txBody>
      </p:sp>
      <p:sp>
        <p:nvSpPr>
          <p:cNvPr id="851" name="Google Shape;851;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52" name="Google Shape;852;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Logical Address and Physical Address</a:t>
            </a:r>
            <a:endParaRPr/>
          </a:p>
        </p:txBody>
      </p:sp>
      <p:sp>
        <p:nvSpPr>
          <p:cNvPr id="858" name="Google Shape;858;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rgbClr val="002060"/>
              </a:buClr>
              <a:buSzPts val="2800"/>
              <a:buChar char="•"/>
            </a:pPr>
            <a:r>
              <a:rPr lang="en-US">
                <a:solidFill>
                  <a:srgbClr val="002060"/>
                </a:solidFill>
              </a:rPr>
              <a:t>Logical Address or Virtual Address :</a:t>
            </a:r>
            <a:endParaRPr/>
          </a:p>
          <a:p>
            <a:pPr marL="228600" lvl="0" indent="-228600" algn="just" rtl="0">
              <a:lnSpc>
                <a:spcPct val="90000"/>
              </a:lnSpc>
              <a:spcBef>
                <a:spcPts val="1000"/>
              </a:spcBef>
              <a:spcAft>
                <a:spcPts val="0"/>
              </a:spcAft>
              <a:buClr>
                <a:schemeClr val="dk1"/>
              </a:buClr>
              <a:buSzPts val="2800"/>
              <a:buNone/>
            </a:pPr>
            <a:r>
              <a:rPr lang="en-US"/>
              <a:t>                An address generated by the CPU</a:t>
            </a:r>
            <a:endParaRPr/>
          </a:p>
          <a:p>
            <a:pPr marL="228600" lvl="0" indent="-228600" algn="just" rtl="0">
              <a:lnSpc>
                <a:spcPct val="90000"/>
              </a:lnSpc>
              <a:spcBef>
                <a:spcPts val="1000"/>
              </a:spcBef>
              <a:spcAft>
                <a:spcPts val="0"/>
              </a:spcAft>
              <a:buClr>
                <a:srgbClr val="002060"/>
              </a:buClr>
              <a:buSzPts val="2800"/>
              <a:buChar char="•"/>
            </a:pPr>
            <a:r>
              <a:rPr lang="en-US">
                <a:solidFill>
                  <a:srgbClr val="002060"/>
                </a:solidFill>
              </a:rPr>
              <a:t>Logical Address Space or Virtual Address Space:</a:t>
            </a:r>
            <a:endParaRPr/>
          </a:p>
          <a:p>
            <a:pPr marL="228600" lvl="0" indent="-228600" algn="just" rtl="0">
              <a:lnSpc>
                <a:spcPct val="90000"/>
              </a:lnSpc>
              <a:spcBef>
                <a:spcPts val="1000"/>
              </a:spcBef>
              <a:spcAft>
                <a:spcPts val="0"/>
              </a:spcAft>
              <a:buClr>
                <a:schemeClr val="dk1"/>
              </a:buClr>
              <a:buSzPts val="2800"/>
              <a:buNone/>
            </a:pPr>
            <a:r>
              <a:rPr lang="en-US"/>
              <a:t>               The set of all logical addresses generated  by a program</a:t>
            </a:r>
            <a:endParaRPr/>
          </a:p>
          <a:p>
            <a:pPr marL="228600" lvl="0" indent="-228600" algn="just" rtl="0">
              <a:lnSpc>
                <a:spcPct val="90000"/>
              </a:lnSpc>
              <a:spcBef>
                <a:spcPts val="1000"/>
              </a:spcBef>
              <a:spcAft>
                <a:spcPts val="0"/>
              </a:spcAft>
              <a:buClr>
                <a:srgbClr val="002060"/>
              </a:buClr>
              <a:buSzPts val="2800"/>
              <a:buChar char="•"/>
            </a:pPr>
            <a:r>
              <a:rPr lang="en-US">
                <a:solidFill>
                  <a:srgbClr val="002060"/>
                </a:solidFill>
              </a:rPr>
              <a:t>Physical Address:</a:t>
            </a:r>
            <a:endParaRPr/>
          </a:p>
          <a:p>
            <a:pPr marL="228600" lvl="0" indent="-228600" algn="just" rtl="0">
              <a:lnSpc>
                <a:spcPct val="90000"/>
              </a:lnSpc>
              <a:spcBef>
                <a:spcPts val="1000"/>
              </a:spcBef>
              <a:spcAft>
                <a:spcPts val="0"/>
              </a:spcAft>
              <a:buClr>
                <a:schemeClr val="dk1"/>
              </a:buClr>
              <a:buSzPts val="2800"/>
              <a:buNone/>
            </a:pPr>
            <a:r>
              <a:rPr lang="en-US"/>
              <a:t>		    An address actually available on memory unit</a:t>
            </a:r>
            <a:endParaRPr/>
          </a:p>
          <a:p>
            <a:pPr marL="228600" lvl="0" indent="-228600" algn="just" rtl="0">
              <a:lnSpc>
                <a:spcPct val="90000"/>
              </a:lnSpc>
              <a:spcBef>
                <a:spcPts val="1000"/>
              </a:spcBef>
              <a:spcAft>
                <a:spcPts val="0"/>
              </a:spcAft>
              <a:buClr>
                <a:srgbClr val="002060"/>
              </a:buClr>
              <a:buSzPts val="2800"/>
              <a:buChar char="•"/>
            </a:pPr>
            <a:r>
              <a:rPr lang="en-US">
                <a:solidFill>
                  <a:srgbClr val="002060"/>
                </a:solidFill>
              </a:rPr>
              <a:t>Physical Address Space : </a:t>
            </a:r>
            <a:endParaRPr/>
          </a:p>
          <a:p>
            <a:pPr marL="228600" lvl="0" indent="-228600" algn="just" rtl="0">
              <a:lnSpc>
                <a:spcPct val="90000"/>
              </a:lnSpc>
              <a:spcBef>
                <a:spcPts val="1000"/>
              </a:spcBef>
              <a:spcAft>
                <a:spcPts val="0"/>
              </a:spcAft>
              <a:buClr>
                <a:srgbClr val="002060"/>
              </a:buClr>
              <a:buSzPts val="2800"/>
              <a:buNone/>
            </a:pPr>
            <a:r>
              <a:rPr lang="en-US">
                <a:solidFill>
                  <a:srgbClr val="002060"/>
                </a:solidFill>
              </a:rPr>
              <a:t>		    </a:t>
            </a:r>
            <a:r>
              <a:rPr lang="en-US"/>
              <a:t>The set of all physical addresses corresponding to the logical addresses</a:t>
            </a:r>
            <a:endParaRPr/>
          </a:p>
          <a:p>
            <a:pPr marL="228600" lvl="0" indent="-50800" algn="just" rtl="0">
              <a:lnSpc>
                <a:spcPct val="90000"/>
              </a:lnSpc>
              <a:spcBef>
                <a:spcPts val="1000"/>
              </a:spcBef>
              <a:spcAft>
                <a:spcPts val="0"/>
              </a:spcAft>
              <a:buClr>
                <a:schemeClr val="dk1"/>
              </a:buClr>
              <a:buSzPts val="2800"/>
              <a:buNone/>
            </a:pPr>
            <a:endParaRPr/>
          </a:p>
        </p:txBody>
      </p:sp>
      <p:sp>
        <p:nvSpPr>
          <p:cNvPr id="859" name="Google Shape;859;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FE5C21A-6103-400B-B4EB-190AB218AE01}" type="datetime1">
              <a:rPr lang="en-US" smtClean="0"/>
              <a:t>5/9/2022</a:t>
            </a:fld>
            <a:endParaRPr/>
          </a:p>
        </p:txBody>
      </p:sp>
      <p:sp>
        <p:nvSpPr>
          <p:cNvPr id="860" name="Google Shape;860;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61" name="Google Shape;861;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8"/>
          <p:cNvSpPr txBox="1">
            <a:spLocks noGrp="1"/>
          </p:cNvSpPr>
          <p:nvPr>
            <p:ph type="body" idx="1"/>
          </p:nvPr>
        </p:nvSpPr>
        <p:spPr>
          <a:xfrm>
            <a:off x="609600" y="500043"/>
            <a:ext cx="10972800" cy="5626121"/>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Physical Address Space is conceptually divided into a number of fixed-size blocks, called </a:t>
            </a:r>
            <a:r>
              <a:rPr lang="en-US" b="1"/>
              <a:t>frames</a:t>
            </a:r>
            <a:r>
              <a:rPr lang="en-US"/>
              <a:t>.</a:t>
            </a:r>
            <a:endParaRPr/>
          </a:p>
          <a:p>
            <a:pPr marL="228600" lvl="0" indent="-228600" algn="just" rtl="0">
              <a:lnSpc>
                <a:spcPct val="90000"/>
              </a:lnSpc>
              <a:spcBef>
                <a:spcPts val="1000"/>
              </a:spcBef>
              <a:spcAft>
                <a:spcPts val="0"/>
              </a:spcAft>
              <a:buClr>
                <a:schemeClr val="dk1"/>
              </a:buClr>
              <a:buSzPts val="2800"/>
              <a:buChar char="•"/>
            </a:pPr>
            <a:r>
              <a:rPr lang="en-US"/>
              <a:t>The Logical address Space is also divided into fixed-size blocks, called </a:t>
            </a:r>
            <a:r>
              <a:rPr lang="en-US" b="1"/>
              <a:t>pages</a:t>
            </a:r>
            <a:r>
              <a:rPr lang="en-US"/>
              <a:t>.</a:t>
            </a:r>
            <a:endParaRPr/>
          </a:p>
          <a:p>
            <a:pPr marL="228600" lvl="0" indent="-228600" algn="just" rtl="0">
              <a:lnSpc>
                <a:spcPct val="90000"/>
              </a:lnSpc>
              <a:spcBef>
                <a:spcPts val="1000"/>
              </a:spcBef>
              <a:spcAft>
                <a:spcPts val="0"/>
              </a:spcAft>
              <a:buClr>
                <a:schemeClr val="dk1"/>
              </a:buClr>
              <a:buSzPts val="2800"/>
              <a:buChar char="•"/>
            </a:pPr>
            <a:r>
              <a:rPr lang="en-US"/>
              <a:t>Page Size = Frame Size</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None/>
            </a:pPr>
            <a:endParaRPr/>
          </a:p>
        </p:txBody>
      </p:sp>
      <p:sp>
        <p:nvSpPr>
          <p:cNvPr id="867" name="Google Shape;867;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DC5F891-EA62-4FE4-B997-94BB229FECEF}" type="datetime1">
              <a:rPr lang="en-US" smtClean="0"/>
              <a:t>5/9/2022</a:t>
            </a:fld>
            <a:endParaRPr/>
          </a:p>
        </p:txBody>
      </p:sp>
      <p:sp>
        <p:nvSpPr>
          <p:cNvPr id="868" name="Google Shape;868;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69" name="Google Shape;869;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78</a:t>
            </a:fld>
            <a:endParaRPr/>
          </a:p>
        </p:txBody>
      </p:sp>
      <p:pic>
        <p:nvPicPr>
          <p:cNvPr id="870" name="Google Shape;870;p78" descr="Paging | Memory Management | Operating System | Gate Vidyalay"/>
          <p:cNvPicPr preferRelativeResize="0"/>
          <p:nvPr/>
        </p:nvPicPr>
        <p:blipFill rotWithShape="1">
          <a:blip r:embed="rId3">
            <a:alphaModFix/>
          </a:blip>
          <a:srcRect/>
          <a:stretch/>
        </p:blipFill>
        <p:spPr>
          <a:xfrm>
            <a:off x="4476740" y="3643314"/>
            <a:ext cx="6992249" cy="264320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Logical Address</a:t>
            </a:r>
            <a:endParaRPr/>
          </a:p>
        </p:txBody>
      </p:sp>
      <p:sp>
        <p:nvSpPr>
          <p:cNvPr id="876" name="Google Shape;876;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Address generated by CPU is divided into:</a:t>
            </a:r>
            <a:endParaRPr/>
          </a:p>
          <a:p>
            <a:pPr marL="685800" lvl="1" indent="-228600" algn="just" rtl="0">
              <a:lnSpc>
                <a:spcPct val="90000"/>
              </a:lnSpc>
              <a:spcBef>
                <a:spcPts val="500"/>
              </a:spcBef>
              <a:spcAft>
                <a:spcPts val="0"/>
              </a:spcAft>
              <a:buClr>
                <a:srgbClr val="3366FF"/>
              </a:buClr>
              <a:buSzPts val="2800"/>
              <a:buChar char="•"/>
            </a:pPr>
            <a:r>
              <a:rPr lang="en-US" b="1">
                <a:solidFill>
                  <a:srgbClr val="3366FF"/>
                </a:solidFill>
              </a:rPr>
              <a:t>Page number </a:t>
            </a:r>
            <a:r>
              <a:rPr lang="en-US"/>
              <a:t>(</a:t>
            </a:r>
            <a:r>
              <a:rPr lang="en-US" b="1" i="1">
                <a:solidFill>
                  <a:srgbClr val="3366FF"/>
                </a:solidFill>
              </a:rPr>
              <a:t>p</a:t>
            </a:r>
            <a:r>
              <a:rPr lang="en-US"/>
              <a:t>)</a:t>
            </a:r>
            <a:r>
              <a:rPr lang="en-US">
                <a:solidFill>
                  <a:srgbClr val="3366FF"/>
                </a:solidFill>
              </a:rPr>
              <a:t> </a:t>
            </a:r>
            <a:r>
              <a:rPr lang="en-US"/>
              <a:t>– used as an index into a </a:t>
            </a:r>
            <a:r>
              <a:rPr lang="en-US" b="1">
                <a:solidFill>
                  <a:srgbClr val="3366FF"/>
                </a:solidFill>
              </a:rPr>
              <a:t>page table </a:t>
            </a:r>
            <a:r>
              <a:rPr lang="en-US"/>
              <a:t>which contains base address of each page in physical memory</a:t>
            </a:r>
            <a:endParaRPr/>
          </a:p>
          <a:p>
            <a:pPr marL="685800" lvl="1" indent="-228600" algn="just" rtl="0">
              <a:lnSpc>
                <a:spcPct val="90000"/>
              </a:lnSpc>
              <a:spcBef>
                <a:spcPts val="500"/>
              </a:spcBef>
              <a:spcAft>
                <a:spcPts val="0"/>
              </a:spcAft>
              <a:buClr>
                <a:srgbClr val="3366FF"/>
              </a:buClr>
              <a:buSzPts val="2800"/>
              <a:buChar char="•"/>
            </a:pPr>
            <a:r>
              <a:rPr lang="en-US" b="1">
                <a:solidFill>
                  <a:srgbClr val="3366FF"/>
                </a:solidFill>
              </a:rPr>
              <a:t>Page offset </a:t>
            </a:r>
            <a:r>
              <a:rPr lang="en-US"/>
              <a:t>(</a:t>
            </a:r>
            <a:r>
              <a:rPr lang="en-US" b="1" i="1">
                <a:solidFill>
                  <a:srgbClr val="3366FF"/>
                </a:solidFill>
              </a:rPr>
              <a:t>d</a:t>
            </a:r>
            <a:r>
              <a:rPr lang="en-US"/>
              <a:t>)</a:t>
            </a:r>
            <a:r>
              <a:rPr lang="en-US">
                <a:solidFill>
                  <a:srgbClr val="3366FF"/>
                </a:solidFill>
              </a:rPr>
              <a:t> </a:t>
            </a:r>
            <a:r>
              <a:rPr lang="en-US"/>
              <a:t>– combined with base address to define the physical memory address that is sent to the memory unit</a:t>
            </a:r>
            <a:endParaRPr/>
          </a:p>
          <a:p>
            <a:pPr marL="457200" lvl="1" indent="0" algn="just" rtl="0">
              <a:lnSpc>
                <a:spcPct val="90000"/>
              </a:lnSpc>
              <a:spcBef>
                <a:spcPts val="500"/>
              </a:spcBef>
              <a:spcAft>
                <a:spcPts val="0"/>
              </a:spcAft>
              <a:buClr>
                <a:schemeClr val="dk1"/>
              </a:buClr>
              <a:buSzPts val="2800"/>
              <a:buFont typeface="Arial"/>
              <a:buNone/>
            </a:pPr>
            <a:endParaRPr/>
          </a:p>
          <a:p>
            <a:pPr marL="685800" lvl="1" indent="-50800" algn="just" rtl="0">
              <a:lnSpc>
                <a:spcPct val="90000"/>
              </a:lnSpc>
              <a:spcBef>
                <a:spcPts val="500"/>
              </a:spcBef>
              <a:spcAft>
                <a:spcPts val="0"/>
              </a:spcAft>
              <a:buClr>
                <a:schemeClr val="dk1"/>
              </a:buClr>
              <a:buSzPts val="2800"/>
              <a:buNone/>
            </a:pPr>
            <a:endParaRPr/>
          </a:p>
          <a:p>
            <a:pPr marL="685800" lvl="1" indent="-228600" algn="just" rtl="0">
              <a:lnSpc>
                <a:spcPct val="90000"/>
              </a:lnSpc>
              <a:spcBef>
                <a:spcPts val="500"/>
              </a:spcBef>
              <a:spcAft>
                <a:spcPts val="0"/>
              </a:spcAft>
              <a:buClr>
                <a:schemeClr val="dk1"/>
              </a:buClr>
              <a:buSzPts val="2800"/>
              <a:buChar char="•"/>
            </a:pPr>
            <a:r>
              <a:rPr lang="en-US"/>
              <a:t>For given logical address space 2</a:t>
            </a:r>
            <a:r>
              <a:rPr lang="en-US" i="1" baseline="30000"/>
              <a:t>m </a:t>
            </a:r>
            <a:r>
              <a:rPr lang="en-US"/>
              <a:t>and page size</a:t>
            </a:r>
            <a:r>
              <a:rPr lang="en-US" baseline="30000"/>
              <a:t> </a:t>
            </a:r>
            <a:r>
              <a:rPr lang="en-US" i="1"/>
              <a:t>2</a:t>
            </a:r>
            <a:r>
              <a:rPr lang="en-US" baseline="30000"/>
              <a:t>n</a:t>
            </a:r>
            <a:endParaRPr/>
          </a:p>
          <a:p>
            <a:pPr marL="228600" lvl="0" indent="-50800" algn="just" rtl="0">
              <a:lnSpc>
                <a:spcPct val="90000"/>
              </a:lnSpc>
              <a:spcBef>
                <a:spcPts val="1000"/>
              </a:spcBef>
              <a:spcAft>
                <a:spcPts val="0"/>
              </a:spcAft>
              <a:buClr>
                <a:schemeClr val="dk1"/>
              </a:buClr>
              <a:buSzPts val="2800"/>
              <a:buNone/>
            </a:pPr>
            <a:endParaRPr/>
          </a:p>
        </p:txBody>
      </p:sp>
      <p:pic>
        <p:nvPicPr>
          <p:cNvPr id="877" name="Google Shape;877;p79"/>
          <p:cNvPicPr preferRelativeResize="0"/>
          <p:nvPr/>
        </p:nvPicPr>
        <p:blipFill rotWithShape="1">
          <a:blip r:embed="rId3">
            <a:alphaModFix/>
          </a:blip>
          <a:srcRect/>
          <a:stretch/>
        </p:blipFill>
        <p:spPr>
          <a:xfrm>
            <a:off x="4762491" y="4429135"/>
            <a:ext cx="4457700" cy="1228725"/>
          </a:xfrm>
          <a:prstGeom prst="rect">
            <a:avLst/>
          </a:prstGeom>
          <a:noFill/>
          <a:ln>
            <a:noFill/>
          </a:ln>
        </p:spPr>
      </p:pic>
      <p:sp>
        <p:nvSpPr>
          <p:cNvPr id="878" name="Google Shape;878;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F2D0E6F-DED1-4615-9A2B-CCB2F672DF5C}" type="datetime1">
              <a:rPr lang="en-US" smtClean="0"/>
              <a:t>5/9/2022</a:t>
            </a:fld>
            <a:endParaRPr/>
          </a:p>
        </p:txBody>
      </p:sp>
      <p:sp>
        <p:nvSpPr>
          <p:cNvPr id="879" name="Google Shape;879;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80" name="Google Shape;880;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 Base and a Limit Register</a:t>
            </a:r>
            <a:endParaRPr/>
          </a:p>
        </p:txBody>
      </p:sp>
      <p:sp>
        <p:nvSpPr>
          <p:cNvPr id="152" name="Google Shape;152;p8"/>
          <p:cNvSpPr txBox="1">
            <a:spLocks noGrp="1"/>
          </p:cNvSpPr>
          <p:nvPr>
            <p:ph type="body" idx="1"/>
          </p:nvPr>
        </p:nvSpPr>
        <p:spPr>
          <a:xfrm>
            <a:off x="838200" y="1825625"/>
            <a:ext cx="5330780" cy="488426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For example, if the base register holds 300040 and </a:t>
            </a:r>
            <a:endParaRPr/>
          </a:p>
          <a:p>
            <a:pPr marL="228600" lvl="0" indent="-228600" algn="just" rtl="0">
              <a:lnSpc>
                <a:spcPct val="90000"/>
              </a:lnSpc>
              <a:spcBef>
                <a:spcPts val="1000"/>
              </a:spcBef>
              <a:spcAft>
                <a:spcPts val="0"/>
              </a:spcAft>
              <a:buClr>
                <a:schemeClr val="dk1"/>
              </a:buClr>
              <a:buSzPts val="2800"/>
              <a:buChar char="•"/>
            </a:pPr>
            <a:r>
              <a:rPr lang="en-US"/>
              <a:t>The limit register is 120900, then the program can legally access all addresses from 300040 through 420939 (inclusive).</a:t>
            </a:r>
            <a:endParaRPr/>
          </a:p>
          <a:p>
            <a:pPr marL="228600" lvl="0" indent="-50800" algn="just" rtl="0">
              <a:lnSpc>
                <a:spcPct val="90000"/>
              </a:lnSpc>
              <a:spcBef>
                <a:spcPts val="1000"/>
              </a:spcBef>
              <a:spcAft>
                <a:spcPts val="0"/>
              </a:spcAft>
              <a:buClr>
                <a:schemeClr val="dk1"/>
              </a:buClr>
              <a:buSzPts val="2800"/>
              <a:buNone/>
            </a:pPr>
            <a:endParaRPr/>
          </a:p>
        </p:txBody>
      </p:sp>
      <p:sp>
        <p:nvSpPr>
          <p:cNvPr id="153" name="Google Shape;153;p8"/>
          <p:cNvSpPr/>
          <p:nvPr/>
        </p:nvSpPr>
        <p:spPr>
          <a:xfrm>
            <a:off x="6516709" y="1957588"/>
            <a:ext cx="4018209" cy="458487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4" name="Google Shape;154;p8"/>
          <p:cNvSpPr txBox="1">
            <a:spLocks noGrp="1"/>
          </p:cNvSpPr>
          <p:nvPr>
            <p:ph type="ftr" idx="11"/>
          </p:nvPr>
        </p:nvSpPr>
        <p:spPr>
          <a:xfrm>
            <a:off x="4038600" y="645938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55" name="Google Shape;15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56" name="Google Shape;156;p8"/>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893A9662-5076-058C-7EBB-CC38E9E2E6CB}"/>
              </a:ext>
            </a:extLst>
          </p:cNvPr>
          <p:cNvSpPr>
            <a:spLocks noGrp="1"/>
          </p:cNvSpPr>
          <p:nvPr>
            <p:ph type="dt" idx="10"/>
          </p:nvPr>
        </p:nvSpPr>
        <p:spPr/>
        <p:txBody>
          <a:bodyPr/>
          <a:lstStyle/>
          <a:p>
            <a:fld id="{18702B94-9A51-435B-A32C-0450CC06B7CF}" type="datetime1">
              <a:rPr lang="en-US" smtClean="0"/>
              <a:t>5/9/2022</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Physical Address</a:t>
            </a:r>
            <a:endParaRPr/>
          </a:p>
        </p:txBody>
      </p:sp>
      <p:sp>
        <p:nvSpPr>
          <p:cNvPr id="886" name="Google Shape;886;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Physical Address is divided into</a:t>
            </a:r>
            <a:endParaRPr/>
          </a:p>
          <a:p>
            <a:pPr marL="228600" lvl="0" indent="-228600" algn="just" rtl="0">
              <a:lnSpc>
                <a:spcPct val="90000"/>
              </a:lnSpc>
              <a:spcBef>
                <a:spcPts val="1000"/>
              </a:spcBef>
              <a:spcAft>
                <a:spcPts val="0"/>
              </a:spcAft>
              <a:buClr>
                <a:schemeClr val="dk1"/>
              </a:buClr>
              <a:buSzPts val="2800"/>
              <a:buNone/>
            </a:pPr>
            <a:r>
              <a:rPr lang="en-US" b="1"/>
              <a:t>	Frame number(f):</a:t>
            </a:r>
            <a:r>
              <a:rPr lang="en-US"/>
              <a:t> Number of bits required to represent the frame of Physical Address Space or Frame number.</a:t>
            </a:r>
            <a:endParaRPr/>
          </a:p>
          <a:p>
            <a:pPr marL="228600" lvl="0" indent="-228600" algn="just" rtl="0">
              <a:lnSpc>
                <a:spcPct val="90000"/>
              </a:lnSpc>
              <a:spcBef>
                <a:spcPts val="1000"/>
              </a:spcBef>
              <a:spcAft>
                <a:spcPts val="0"/>
              </a:spcAft>
              <a:buClr>
                <a:schemeClr val="dk1"/>
              </a:buClr>
              <a:buSzPts val="2800"/>
              <a:buNone/>
            </a:pPr>
            <a:r>
              <a:rPr lang="en-US" b="1"/>
              <a:t>	Frame offset(d):</a:t>
            </a:r>
            <a:r>
              <a:rPr lang="en-US"/>
              <a:t> Number of bits required to represent particular word in a frame or frame size of Physical Address Space or word number of a frame or frame offset.</a:t>
            </a:r>
            <a:endParaRPr/>
          </a:p>
          <a:p>
            <a:pPr marL="228600" lvl="0" indent="-50800" algn="just" rtl="0">
              <a:lnSpc>
                <a:spcPct val="90000"/>
              </a:lnSpc>
              <a:spcBef>
                <a:spcPts val="1000"/>
              </a:spcBef>
              <a:spcAft>
                <a:spcPts val="0"/>
              </a:spcAft>
              <a:buClr>
                <a:schemeClr val="dk1"/>
              </a:buClr>
              <a:buSzPts val="2800"/>
              <a:buNone/>
            </a:pPr>
            <a:endParaRPr/>
          </a:p>
        </p:txBody>
      </p:sp>
      <p:sp>
        <p:nvSpPr>
          <p:cNvPr id="887" name="Google Shape;887;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9726B3B-B226-4C18-97D8-051003A4D905}" type="datetime1">
              <a:rPr lang="en-US" smtClean="0"/>
              <a:t>5/9/2022</a:t>
            </a:fld>
            <a:endParaRPr/>
          </a:p>
        </p:txBody>
      </p:sp>
      <p:sp>
        <p:nvSpPr>
          <p:cNvPr id="888" name="Google Shape;888;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89" name="Google Shape;889;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81"/>
          <p:cNvSpPr txBox="1">
            <a:spLocks noGrp="1"/>
          </p:cNvSpPr>
          <p:nvPr>
            <p:ph type="body" idx="1"/>
          </p:nvPr>
        </p:nvSpPr>
        <p:spPr>
          <a:xfrm>
            <a:off x="609600" y="642919"/>
            <a:ext cx="10972800" cy="5483245"/>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If </a:t>
            </a:r>
            <a:r>
              <a:rPr lang="en-US">
                <a:solidFill>
                  <a:srgbClr val="002060"/>
                </a:solidFill>
              </a:rPr>
              <a:t>Logical Address </a:t>
            </a:r>
            <a:r>
              <a:rPr lang="en-US"/>
              <a:t>= 31 bit, then Logical Address Space = 2</a:t>
            </a:r>
            <a:r>
              <a:rPr lang="en-US" baseline="30000"/>
              <a:t>31</a:t>
            </a:r>
            <a:r>
              <a:rPr lang="en-US"/>
              <a:t> words = 2 G words (1 G = 2</a:t>
            </a:r>
            <a:r>
              <a:rPr lang="en-US" baseline="30000"/>
              <a:t>30</a:t>
            </a:r>
            <a:r>
              <a:rPr lang="en-US"/>
              <a:t>)</a:t>
            </a:r>
            <a:endParaRPr/>
          </a:p>
          <a:p>
            <a:pPr marL="228600" lvl="0" indent="-228600" algn="just" rtl="0">
              <a:lnSpc>
                <a:spcPct val="90000"/>
              </a:lnSpc>
              <a:spcBef>
                <a:spcPts val="1000"/>
              </a:spcBef>
              <a:spcAft>
                <a:spcPts val="0"/>
              </a:spcAft>
              <a:buClr>
                <a:schemeClr val="dk1"/>
              </a:buClr>
              <a:buSzPts val="2800"/>
              <a:buChar char="•"/>
            </a:pPr>
            <a:r>
              <a:rPr lang="en-US"/>
              <a:t>If </a:t>
            </a:r>
            <a:r>
              <a:rPr lang="en-US">
                <a:solidFill>
                  <a:srgbClr val="002060"/>
                </a:solidFill>
              </a:rPr>
              <a:t>Logical Address Space </a:t>
            </a:r>
            <a:r>
              <a:rPr lang="en-US"/>
              <a:t>= 128 M words = 2</a:t>
            </a:r>
            <a:r>
              <a:rPr lang="en-US" baseline="30000"/>
              <a:t>7</a:t>
            </a:r>
            <a:r>
              <a:rPr lang="en-US"/>
              <a:t> * 2</a:t>
            </a:r>
            <a:r>
              <a:rPr lang="en-US" baseline="30000"/>
              <a:t>20</a:t>
            </a:r>
            <a:r>
              <a:rPr lang="en-US"/>
              <a:t> words, then Logical Address = log</a:t>
            </a:r>
            <a:r>
              <a:rPr lang="en-US" baseline="-25000"/>
              <a:t>2</a:t>
            </a:r>
            <a:r>
              <a:rPr lang="en-US"/>
              <a:t> 2</a:t>
            </a:r>
            <a:r>
              <a:rPr lang="en-US" baseline="30000"/>
              <a:t>27</a:t>
            </a:r>
            <a:r>
              <a:rPr lang="en-US"/>
              <a:t> = 27 bits</a:t>
            </a:r>
            <a:endParaRPr/>
          </a:p>
          <a:p>
            <a:pPr marL="228600" lvl="0" indent="-228600" algn="just" rtl="0">
              <a:lnSpc>
                <a:spcPct val="90000"/>
              </a:lnSpc>
              <a:spcBef>
                <a:spcPts val="1000"/>
              </a:spcBef>
              <a:spcAft>
                <a:spcPts val="0"/>
              </a:spcAft>
              <a:buClr>
                <a:schemeClr val="dk1"/>
              </a:buClr>
              <a:buSzPts val="2800"/>
              <a:buChar char="•"/>
            </a:pPr>
            <a:r>
              <a:rPr lang="en-US"/>
              <a:t>If </a:t>
            </a:r>
            <a:r>
              <a:rPr lang="en-US">
                <a:solidFill>
                  <a:srgbClr val="002060"/>
                </a:solidFill>
              </a:rPr>
              <a:t>Physical Address </a:t>
            </a:r>
            <a:r>
              <a:rPr lang="en-US"/>
              <a:t>= 22 bit, then Physical Address Space = 2</a:t>
            </a:r>
            <a:r>
              <a:rPr lang="en-US" baseline="30000"/>
              <a:t>22</a:t>
            </a:r>
            <a:r>
              <a:rPr lang="en-US"/>
              <a:t> words = 4 M words (1 M = 2</a:t>
            </a:r>
            <a:r>
              <a:rPr lang="en-US" baseline="30000"/>
              <a:t>20</a:t>
            </a:r>
            <a:r>
              <a:rPr lang="en-US"/>
              <a:t>)</a:t>
            </a:r>
            <a:endParaRPr/>
          </a:p>
          <a:p>
            <a:pPr marL="228600" lvl="0" indent="-228600" algn="just" rtl="0">
              <a:lnSpc>
                <a:spcPct val="90000"/>
              </a:lnSpc>
              <a:spcBef>
                <a:spcPts val="1000"/>
              </a:spcBef>
              <a:spcAft>
                <a:spcPts val="0"/>
              </a:spcAft>
              <a:buClr>
                <a:schemeClr val="dk1"/>
              </a:buClr>
              <a:buSzPts val="2800"/>
              <a:buChar char="•"/>
            </a:pPr>
            <a:r>
              <a:rPr lang="en-US"/>
              <a:t>If </a:t>
            </a:r>
            <a:r>
              <a:rPr lang="en-US">
                <a:solidFill>
                  <a:srgbClr val="002060"/>
                </a:solidFill>
              </a:rPr>
              <a:t>Physical Address Spa</a:t>
            </a:r>
            <a:r>
              <a:rPr lang="en-US"/>
              <a:t>ce = 16 M words = 2</a:t>
            </a:r>
            <a:r>
              <a:rPr lang="en-US" baseline="30000"/>
              <a:t>4</a:t>
            </a:r>
            <a:r>
              <a:rPr lang="en-US"/>
              <a:t> * 2</a:t>
            </a:r>
            <a:r>
              <a:rPr lang="en-US" baseline="30000"/>
              <a:t>20</a:t>
            </a:r>
            <a:r>
              <a:rPr lang="en-US"/>
              <a:t> words, then Physical Address = log</a:t>
            </a:r>
            <a:r>
              <a:rPr lang="en-US" baseline="-25000"/>
              <a:t>2</a:t>
            </a:r>
            <a:r>
              <a:rPr lang="en-US"/>
              <a:t> 2</a:t>
            </a:r>
            <a:r>
              <a:rPr lang="en-US" baseline="30000"/>
              <a:t>24</a:t>
            </a:r>
            <a:r>
              <a:rPr lang="en-US"/>
              <a:t> = 24 bits</a:t>
            </a:r>
            <a:endParaRPr/>
          </a:p>
          <a:p>
            <a:pPr marL="228600" lvl="0" indent="-50800" algn="just" rtl="0">
              <a:lnSpc>
                <a:spcPct val="90000"/>
              </a:lnSpc>
              <a:spcBef>
                <a:spcPts val="1000"/>
              </a:spcBef>
              <a:spcAft>
                <a:spcPts val="0"/>
              </a:spcAft>
              <a:buClr>
                <a:schemeClr val="dk1"/>
              </a:buClr>
              <a:buSzPts val="2800"/>
              <a:buNone/>
            </a:pPr>
            <a:endParaRPr/>
          </a:p>
        </p:txBody>
      </p:sp>
      <p:sp>
        <p:nvSpPr>
          <p:cNvPr id="895" name="Google Shape;895;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6419AF1-8495-4764-B985-E5F495935036}" type="datetime1">
              <a:rPr lang="en-US" smtClean="0"/>
              <a:t>5/9/2022</a:t>
            </a:fld>
            <a:endParaRPr/>
          </a:p>
        </p:txBody>
      </p:sp>
      <p:sp>
        <p:nvSpPr>
          <p:cNvPr id="896" name="Google Shape;896;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97" name="Google Shape;897;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Memory Management</a:t>
            </a:r>
            <a:endParaRPr/>
          </a:p>
        </p:txBody>
      </p:sp>
      <p:sp>
        <p:nvSpPr>
          <p:cNvPr id="903" name="Google Shape;903;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Mapping between these two address is done to execute the process using the paging technique.</a:t>
            </a:r>
            <a:endParaRPr/>
          </a:p>
          <a:p>
            <a:pPr marL="228600" lvl="0" indent="-228600" algn="just" rtl="0">
              <a:lnSpc>
                <a:spcPct val="90000"/>
              </a:lnSpc>
              <a:spcBef>
                <a:spcPts val="1000"/>
              </a:spcBef>
              <a:spcAft>
                <a:spcPts val="0"/>
              </a:spcAft>
              <a:buClr>
                <a:schemeClr val="dk1"/>
              </a:buClr>
              <a:buSzPts val="2800"/>
              <a:buChar char="•"/>
            </a:pPr>
            <a:r>
              <a:rPr lang="en-US"/>
              <a:t>The Hardware device that at run time maps virtual address to physical address is done by the Memory Management Unit (MMU)</a:t>
            </a:r>
            <a:endParaRPr sz="1100"/>
          </a:p>
          <a:p>
            <a:pPr marL="228600" lvl="0" indent="-228600" algn="just" rtl="0">
              <a:lnSpc>
                <a:spcPct val="90000"/>
              </a:lnSpc>
              <a:spcBef>
                <a:spcPts val="1000"/>
              </a:spcBef>
              <a:spcAft>
                <a:spcPts val="0"/>
              </a:spcAft>
              <a:buClr>
                <a:schemeClr val="dk1"/>
              </a:buClr>
              <a:buSzPts val="2800"/>
              <a:buNone/>
            </a:pPr>
            <a:endParaRPr/>
          </a:p>
        </p:txBody>
      </p:sp>
      <p:sp>
        <p:nvSpPr>
          <p:cNvPr id="904" name="Google Shape;904;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102909D-8372-4397-85FE-DB8DFE259E89}" type="datetime1">
              <a:rPr lang="en-US" smtClean="0"/>
              <a:t>5/9/2022</a:t>
            </a:fld>
            <a:endParaRPr/>
          </a:p>
        </p:txBody>
      </p:sp>
      <p:sp>
        <p:nvSpPr>
          <p:cNvPr id="905" name="Google Shape;905;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06" name="Google Shape;906;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83"/>
          <p:cNvPicPr preferRelativeResize="0"/>
          <p:nvPr/>
        </p:nvPicPr>
        <p:blipFill rotWithShape="1">
          <a:blip r:embed="rId3">
            <a:alphaModFix/>
          </a:blip>
          <a:srcRect/>
          <a:stretch/>
        </p:blipFill>
        <p:spPr>
          <a:xfrm>
            <a:off x="1428719" y="551908"/>
            <a:ext cx="9048812" cy="5578034"/>
          </a:xfrm>
          <a:prstGeom prst="rect">
            <a:avLst/>
          </a:prstGeom>
          <a:noFill/>
          <a:ln>
            <a:noFill/>
          </a:ln>
        </p:spPr>
      </p:pic>
      <p:sp>
        <p:nvSpPr>
          <p:cNvPr id="912" name="Google Shape;912;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03CB8D6-A720-4BBE-82C0-6937EE12CB13}" type="datetime1">
              <a:rPr lang="en-US" smtClean="0"/>
              <a:t>5/9/2022</a:t>
            </a:fld>
            <a:endParaRPr/>
          </a:p>
        </p:txBody>
      </p:sp>
      <p:sp>
        <p:nvSpPr>
          <p:cNvPr id="913" name="Google Shape;913;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14" name="Google Shape;914;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84"/>
          <p:cNvPicPr preferRelativeResize="0"/>
          <p:nvPr/>
        </p:nvPicPr>
        <p:blipFill rotWithShape="1">
          <a:blip r:embed="rId3">
            <a:alphaModFix/>
          </a:blip>
          <a:srcRect/>
          <a:stretch/>
        </p:blipFill>
        <p:spPr>
          <a:xfrm>
            <a:off x="1428720" y="695674"/>
            <a:ext cx="9302667" cy="5447970"/>
          </a:xfrm>
          <a:prstGeom prst="rect">
            <a:avLst/>
          </a:prstGeom>
          <a:noFill/>
          <a:ln>
            <a:noFill/>
          </a:ln>
        </p:spPr>
      </p:pic>
      <p:sp>
        <p:nvSpPr>
          <p:cNvPr id="920" name="Google Shape;92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4C64741-ABF4-4803-B429-7A759DB8890B}" type="datetime1">
              <a:rPr lang="en-US" smtClean="0"/>
              <a:t>5/9/2022</a:t>
            </a:fld>
            <a:endParaRPr/>
          </a:p>
        </p:txBody>
      </p:sp>
      <p:sp>
        <p:nvSpPr>
          <p:cNvPr id="921" name="Google Shape;92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22" name="Google Shape;92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Hardware</a:t>
            </a:r>
            <a:endParaRPr/>
          </a:p>
        </p:txBody>
      </p:sp>
      <p:sp>
        <p:nvSpPr>
          <p:cNvPr id="928" name="Google Shape;928;p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How does system perform translation? Simplest solution: use a page table. </a:t>
            </a:r>
            <a:endParaRPr/>
          </a:p>
          <a:p>
            <a:pPr marL="228600" lvl="0" indent="-228600" algn="just" rtl="0">
              <a:lnSpc>
                <a:spcPct val="90000"/>
              </a:lnSpc>
              <a:spcBef>
                <a:spcPts val="1000"/>
              </a:spcBef>
              <a:spcAft>
                <a:spcPts val="0"/>
              </a:spcAft>
              <a:buClr>
                <a:schemeClr val="dk1"/>
              </a:buClr>
              <a:buSzPts val="2800"/>
              <a:buChar char="•"/>
            </a:pPr>
            <a:r>
              <a:rPr lang="en-US"/>
              <a:t>Page table is a linear array indexed by virtual page number that gives the physical page frame that contains that page through the look up process.</a:t>
            </a:r>
            <a:endParaRPr/>
          </a:p>
        </p:txBody>
      </p:sp>
      <p:sp>
        <p:nvSpPr>
          <p:cNvPr id="2" name="Date Placeholder 1">
            <a:extLst>
              <a:ext uri="{FF2B5EF4-FFF2-40B4-BE49-F238E27FC236}">
                <a16:creationId xmlns:a16="http://schemas.microsoft.com/office/drawing/2014/main" id="{2DFCA05F-21CE-06B0-01C9-44164F5D86C1}"/>
              </a:ext>
            </a:extLst>
          </p:cNvPr>
          <p:cNvSpPr>
            <a:spLocks noGrp="1"/>
          </p:cNvSpPr>
          <p:nvPr>
            <p:ph type="dt" idx="10"/>
          </p:nvPr>
        </p:nvSpPr>
        <p:spPr/>
        <p:txBody>
          <a:bodyPr/>
          <a:lstStyle/>
          <a:p>
            <a:fld id="{D805DFB8-C155-4131-983D-B63521D94F00}" type="datetime1">
              <a:rPr lang="en-US" smtClean="0"/>
              <a:t>5/9/2022</a:t>
            </a:fld>
            <a:endParaRPr lang="en-US"/>
          </a:p>
        </p:txBody>
      </p:sp>
      <p:sp>
        <p:nvSpPr>
          <p:cNvPr id="3" name="Footer Placeholder 2">
            <a:extLst>
              <a:ext uri="{FF2B5EF4-FFF2-40B4-BE49-F238E27FC236}">
                <a16:creationId xmlns:a16="http://schemas.microsoft.com/office/drawing/2014/main" id="{2B1E291A-6C7A-F467-9CE6-B173D715AC79}"/>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25BBAB1-BF00-EDCA-83B6-6CDF1288A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86"/>
          <p:cNvSpPr txBox="1">
            <a:spLocks noGrp="1"/>
          </p:cNvSpPr>
          <p:nvPr>
            <p:ph type="title"/>
          </p:nvPr>
        </p:nvSpPr>
        <p:spPr>
          <a:xfrm>
            <a:off x="609600" y="274638"/>
            <a:ext cx="10972800" cy="7254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Hardware</a:t>
            </a:r>
            <a:endParaRPr/>
          </a:p>
        </p:txBody>
      </p:sp>
      <p:pic>
        <p:nvPicPr>
          <p:cNvPr id="934" name="Google Shape;934;p86" descr="8"/>
          <p:cNvPicPr preferRelativeResize="0">
            <a:picLocks noGrp="1"/>
          </p:cNvPicPr>
          <p:nvPr>
            <p:ph type="body" idx="1"/>
          </p:nvPr>
        </p:nvPicPr>
        <p:blipFill rotWithShape="1">
          <a:blip r:embed="rId3">
            <a:alphaModFix/>
          </a:blip>
          <a:srcRect/>
          <a:stretch/>
        </p:blipFill>
        <p:spPr>
          <a:xfrm>
            <a:off x="666714" y="1357298"/>
            <a:ext cx="11017636" cy="4929222"/>
          </a:xfrm>
          <a:prstGeom prst="rect">
            <a:avLst/>
          </a:prstGeom>
          <a:noFill/>
          <a:ln>
            <a:noFill/>
          </a:ln>
        </p:spPr>
      </p:pic>
      <p:sp>
        <p:nvSpPr>
          <p:cNvPr id="935" name="Google Shape;935;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881C5F8-330D-420E-99EA-08F4FD745E73}" type="datetime1">
              <a:rPr lang="en-US" smtClean="0"/>
              <a:t>5/9/2022</a:t>
            </a:fld>
            <a:endParaRPr/>
          </a:p>
        </p:txBody>
      </p:sp>
      <p:sp>
        <p:nvSpPr>
          <p:cNvPr id="936" name="Google Shape;936;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37" name="Google Shape;937;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Hardware</a:t>
            </a:r>
            <a:endParaRPr/>
          </a:p>
        </p:txBody>
      </p:sp>
      <p:sp>
        <p:nvSpPr>
          <p:cNvPr id="943" name="Google Shape;943;p87"/>
          <p:cNvSpPr txBox="1">
            <a:spLocks noGrp="1"/>
          </p:cNvSpPr>
          <p:nvPr>
            <p:ph type="body" idx="1"/>
          </p:nvPr>
        </p:nvSpPr>
        <p:spPr>
          <a:xfrm>
            <a:off x="609600" y="1600201"/>
            <a:ext cx="11296691" cy="452596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323F4F"/>
              </a:buClr>
              <a:buSzPts val="2800"/>
              <a:buNone/>
            </a:pPr>
            <a:r>
              <a:rPr lang="en-US">
                <a:solidFill>
                  <a:srgbClr val="323F4F"/>
                </a:solidFill>
              </a:rPr>
              <a:t>LOOK UP PROCESS</a:t>
            </a:r>
            <a:endParaRPr/>
          </a:p>
          <a:p>
            <a:pPr marL="228600" lvl="0" indent="-228600" algn="just" rtl="0">
              <a:lnSpc>
                <a:spcPct val="90000"/>
              </a:lnSpc>
              <a:spcBef>
                <a:spcPts val="1000"/>
              </a:spcBef>
              <a:spcAft>
                <a:spcPts val="0"/>
              </a:spcAft>
              <a:buClr>
                <a:schemeClr val="dk1"/>
              </a:buClr>
              <a:buSzPts val="2800"/>
              <a:buNone/>
            </a:pPr>
            <a:r>
              <a:rPr lang="en-US"/>
              <a:t>Step 1 :Extract page number.</a:t>
            </a:r>
            <a:endParaRPr/>
          </a:p>
          <a:p>
            <a:pPr marL="228600" lvl="0" indent="-228600" algn="just" rtl="0">
              <a:lnSpc>
                <a:spcPct val="90000"/>
              </a:lnSpc>
              <a:spcBef>
                <a:spcPts val="1000"/>
              </a:spcBef>
              <a:spcAft>
                <a:spcPts val="0"/>
              </a:spcAft>
              <a:buClr>
                <a:schemeClr val="dk1"/>
              </a:buClr>
              <a:buSzPts val="2800"/>
              <a:buNone/>
            </a:pPr>
            <a:r>
              <a:rPr lang="en-US"/>
              <a:t>Step 2 : Extract offset.</a:t>
            </a:r>
            <a:endParaRPr/>
          </a:p>
          <a:p>
            <a:pPr marL="228600" lvl="0" indent="-228600" algn="just" rtl="0">
              <a:lnSpc>
                <a:spcPct val="90000"/>
              </a:lnSpc>
              <a:spcBef>
                <a:spcPts val="1000"/>
              </a:spcBef>
              <a:spcAft>
                <a:spcPts val="0"/>
              </a:spcAft>
              <a:buClr>
                <a:schemeClr val="dk1"/>
              </a:buClr>
              <a:buSzPts val="2800"/>
              <a:buNone/>
            </a:pPr>
            <a:r>
              <a:rPr lang="en-US"/>
              <a:t>Step 3 : Check that page number is within address space of process.</a:t>
            </a:r>
            <a:endParaRPr/>
          </a:p>
          <a:p>
            <a:pPr marL="228600" lvl="0" indent="-228600" algn="just" rtl="0">
              <a:lnSpc>
                <a:spcPct val="90000"/>
              </a:lnSpc>
              <a:spcBef>
                <a:spcPts val="1000"/>
              </a:spcBef>
              <a:spcAft>
                <a:spcPts val="0"/>
              </a:spcAft>
              <a:buClr>
                <a:schemeClr val="dk1"/>
              </a:buClr>
              <a:buSzPts val="2800"/>
              <a:buNone/>
            </a:pPr>
            <a:r>
              <a:rPr lang="en-US"/>
              <a:t>Step 4 : Look up page number in page table.</a:t>
            </a:r>
            <a:endParaRPr/>
          </a:p>
          <a:p>
            <a:pPr marL="228600" lvl="0" indent="-228600" algn="just" rtl="0">
              <a:lnSpc>
                <a:spcPct val="90000"/>
              </a:lnSpc>
              <a:spcBef>
                <a:spcPts val="1000"/>
              </a:spcBef>
              <a:spcAft>
                <a:spcPts val="0"/>
              </a:spcAft>
              <a:buClr>
                <a:schemeClr val="dk1"/>
              </a:buClr>
              <a:buSzPts val="2800"/>
              <a:buNone/>
            </a:pPr>
            <a:r>
              <a:rPr lang="en-US"/>
              <a:t>Step 5 : Add offset to resulting physical page number</a:t>
            </a:r>
            <a:endParaRPr/>
          </a:p>
          <a:p>
            <a:pPr marL="228600" lvl="0" indent="-228600" algn="just" rtl="0">
              <a:lnSpc>
                <a:spcPct val="90000"/>
              </a:lnSpc>
              <a:spcBef>
                <a:spcPts val="1000"/>
              </a:spcBef>
              <a:spcAft>
                <a:spcPts val="0"/>
              </a:spcAft>
              <a:buClr>
                <a:schemeClr val="dk1"/>
              </a:buClr>
              <a:buSzPts val="2800"/>
              <a:buNone/>
            </a:pPr>
            <a:r>
              <a:rPr lang="en-US"/>
              <a:t>Step 6 : Access memory location.</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1BBC4AD0-7B05-B066-35A6-5296EE892CA8}"/>
              </a:ext>
            </a:extLst>
          </p:cNvPr>
          <p:cNvSpPr>
            <a:spLocks noGrp="1"/>
          </p:cNvSpPr>
          <p:nvPr>
            <p:ph type="dt" idx="10"/>
          </p:nvPr>
        </p:nvSpPr>
        <p:spPr/>
        <p:txBody>
          <a:bodyPr/>
          <a:lstStyle/>
          <a:p>
            <a:fld id="{FA595A38-E78F-4570-BBAE-13470351FEF7}" type="datetime1">
              <a:rPr lang="en-US" smtClean="0"/>
              <a:t>5/9/2022</a:t>
            </a:fld>
            <a:endParaRPr lang="en-US"/>
          </a:p>
        </p:txBody>
      </p:sp>
      <p:sp>
        <p:nvSpPr>
          <p:cNvPr id="3" name="Footer Placeholder 2">
            <a:extLst>
              <a:ext uri="{FF2B5EF4-FFF2-40B4-BE49-F238E27FC236}">
                <a16:creationId xmlns:a16="http://schemas.microsoft.com/office/drawing/2014/main" id="{96744734-AB51-3F9A-B94E-91D73E530207}"/>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3C7505B-F881-2DBF-856E-9C390A65D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Model of Logical and  Physical Memory</a:t>
            </a:r>
            <a:endParaRPr/>
          </a:p>
        </p:txBody>
      </p:sp>
      <p:pic>
        <p:nvPicPr>
          <p:cNvPr id="949" name="Google Shape;949;p88"/>
          <p:cNvPicPr preferRelativeResize="0">
            <a:picLocks noGrp="1"/>
          </p:cNvPicPr>
          <p:nvPr>
            <p:ph type="body" idx="1"/>
          </p:nvPr>
        </p:nvPicPr>
        <p:blipFill rotWithShape="1">
          <a:blip r:embed="rId3">
            <a:alphaModFix/>
          </a:blip>
          <a:srcRect/>
          <a:stretch/>
        </p:blipFill>
        <p:spPr>
          <a:xfrm>
            <a:off x="2381226" y="1571612"/>
            <a:ext cx="7231137" cy="5065278"/>
          </a:xfrm>
          <a:prstGeom prst="rect">
            <a:avLst/>
          </a:prstGeom>
          <a:noFill/>
          <a:ln>
            <a:noFill/>
          </a:ln>
        </p:spPr>
      </p:pic>
      <p:sp>
        <p:nvSpPr>
          <p:cNvPr id="950" name="Google Shape;950;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E75E751-BD13-4426-BFA8-4E28A957A65E}" type="datetime1">
              <a:rPr lang="en-US" smtClean="0"/>
              <a:t>5/9/2022</a:t>
            </a:fld>
            <a:endParaRPr/>
          </a:p>
        </p:txBody>
      </p:sp>
      <p:sp>
        <p:nvSpPr>
          <p:cNvPr id="951" name="Google Shape;951;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52" name="Google Shape;952;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9"/>
          <p:cNvSpPr txBox="1">
            <a:spLocks noGrp="1"/>
          </p:cNvSpPr>
          <p:nvPr>
            <p:ph type="body" idx="1"/>
          </p:nvPr>
        </p:nvSpPr>
        <p:spPr>
          <a:xfrm>
            <a:off x="609600" y="428605"/>
            <a:ext cx="10972800" cy="569755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the example a process is divided into four pages as page0, page1, page 2 and page3.</a:t>
            </a:r>
            <a:endParaRPr/>
          </a:p>
          <a:p>
            <a:pPr marL="228600" lvl="0" indent="-228600" algn="just" rtl="0">
              <a:lnSpc>
                <a:spcPct val="90000"/>
              </a:lnSpc>
              <a:spcBef>
                <a:spcPts val="1000"/>
              </a:spcBef>
              <a:spcAft>
                <a:spcPts val="0"/>
              </a:spcAft>
              <a:buClr>
                <a:schemeClr val="dk1"/>
              </a:buClr>
              <a:buSzPts val="2800"/>
              <a:buChar char="•"/>
            </a:pPr>
            <a:r>
              <a:rPr lang="en-US"/>
              <a:t>All the four pages are mapped to the frames in the physical memory through the page table.</a:t>
            </a:r>
            <a:endParaRPr/>
          </a:p>
          <a:p>
            <a:pPr marL="228600" lvl="0" indent="-228600" algn="just" rtl="0">
              <a:lnSpc>
                <a:spcPct val="90000"/>
              </a:lnSpc>
              <a:spcBef>
                <a:spcPts val="1000"/>
              </a:spcBef>
              <a:spcAft>
                <a:spcPts val="0"/>
              </a:spcAft>
              <a:buClr>
                <a:schemeClr val="dk1"/>
              </a:buClr>
              <a:buSzPts val="2800"/>
              <a:buChar char="•"/>
            </a:pPr>
            <a:r>
              <a:rPr lang="en-US"/>
              <a:t>The page table maps the page number to its corresponding frame number in the physical memory.</a:t>
            </a:r>
            <a:endParaRPr/>
          </a:p>
          <a:p>
            <a:pPr marL="228600" lvl="0" indent="-228600" algn="just" rtl="0">
              <a:lnSpc>
                <a:spcPct val="90000"/>
              </a:lnSpc>
              <a:spcBef>
                <a:spcPts val="1000"/>
              </a:spcBef>
              <a:spcAft>
                <a:spcPts val="0"/>
              </a:spcAft>
              <a:buClr>
                <a:schemeClr val="dk1"/>
              </a:buClr>
              <a:buSzPts val="2800"/>
              <a:buChar char="•"/>
            </a:pPr>
            <a:r>
              <a:rPr lang="en-US"/>
              <a:t>page0 is mapped to frame1 , page1 is mapped to frame 4, page2 is mapped to frame 3 and page4 is mapped to frame 7.</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C5D6DC75-6618-AE9E-E0A9-6DF8580B8913}"/>
              </a:ext>
            </a:extLst>
          </p:cNvPr>
          <p:cNvSpPr>
            <a:spLocks noGrp="1"/>
          </p:cNvSpPr>
          <p:nvPr>
            <p:ph type="dt" idx="10"/>
          </p:nvPr>
        </p:nvSpPr>
        <p:spPr/>
        <p:txBody>
          <a:bodyPr/>
          <a:lstStyle/>
          <a:p>
            <a:fld id="{296966D0-C94E-4410-BA67-81D6A30872EB}" type="datetime1">
              <a:rPr lang="en-US" smtClean="0"/>
              <a:t>5/9/2022</a:t>
            </a:fld>
            <a:endParaRPr lang="en-US"/>
          </a:p>
        </p:txBody>
      </p:sp>
      <p:sp>
        <p:nvSpPr>
          <p:cNvPr id="3" name="Footer Placeholder 2">
            <a:extLst>
              <a:ext uri="{FF2B5EF4-FFF2-40B4-BE49-F238E27FC236}">
                <a16:creationId xmlns:a16="http://schemas.microsoft.com/office/drawing/2014/main" id="{B1025E0E-C80B-ED01-6C5F-49AC4D1ABD6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064030FA-CA8D-9ADF-2E6D-0BABFB3572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Hardware Address Protection</a:t>
            </a:r>
            <a:endParaRPr/>
          </a:p>
        </p:txBody>
      </p:sp>
      <p:sp>
        <p:nvSpPr>
          <p:cNvPr id="162" name="Google Shape;162;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chemeClr val="dk1"/>
              </a:buClr>
              <a:buSzPts val="2800"/>
              <a:buNone/>
            </a:pPr>
            <a:endParaRPr/>
          </a:p>
        </p:txBody>
      </p:sp>
      <p:grpSp>
        <p:nvGrpSpPr>
          <p:cNvPr id="163" name="Google Shape;163;p9"/>
          <p:cNvGrpSpPr/>
          <p:nvPr/>
        </p:nvGrpSpPr>
        <p:grpSpPr>
          <a:xfrm>
            <a:off x="2253803" y="2557776"/>
            <a:ext cx="7623817" cy="2593773"/>
            <a:chOff x="1369588" y="1952469"/>
            <a:chExt cx="6318624" cy="2473325"/>
          </a:xfrm>
        </p:grpSpPr>
        <p:sp>
          <p:nvSpPr>
            <p:cNvPr id="164" name="Google Shape;164;p9"/>
            <p:cNvSpPr/>
            <p:nvPr/>
          </p:nvSpPr>
          <p:spPr>
            <a:xfrm>
              <a:off x="2303692" y="3279674"/>
              <a:ext cx="746760" cy="0"/>
            </a:xfrm>
            <a:custGeom>
              <a:avLst/>
              <a:gdLst/>
              <a:ahLst/>
              <a:cxnLst/>
              <a:rect l="l" t="t" r="r" b="b"/>
              <a:pathLst>
                <a:path w="746760" h="120000" extrusionOk="0">
                  <a:moveTo>
                    <a:pt x="0" y="0"/>
                  </a:moveTo>
                  <a:lnTo>
                    <a:pt x="0" y="0"/>
                  </a:lnTo>
                  <a:lnTo>
                    <a:pt x="746180" y="0"/>
                  </a:lnTo>
                </a:path>
              </a:pathLst>
            </a:custGeom>
            <a:noFill/>
            <a:ln w="177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5" name="Google Shape;165;p9"/>
            <p:cNvSpPr/>
            <p:nvPr/>
          </p:nvSpPr>
          <p:spPr>
            <a:xfrm>
              <a:off x="1369588" y="3088687"/>
              <a:ext cx="934719" cy="364490"/>
            </a:xfrm>
            <a:custGeom>
              <a:avLst/>
              <a:gdLst/>
              <a:ahLst/>
              <a:cxnLst/>
              <a:rect l="l" t="t" r="r" b="b"/>
              <a:pathLst>
                <a:path w="934719" h="364489" extrusionOk="0">
                  <a:moveTo>
                    <a:pt x="934103" y="0"/>
                  </a:moveTo>
                  <a:lnTo>
                    <a:pt x="0" y="0"/>
                  </a:lnTo>
                  <a:lnTo>
                    <a:pt x="0" y="364215"/>
                  </a:lnTo>
                  <a:lnTo>
                    <a:pt x="934103" y="364215"/>
                  </a:lnTo>
                  <a:lnTo>
                    <a:pt x="934103" y="0"/>
                  </a:lnTo>
                  <a:close/>
                </a:path>
              </a:pathLst>
            </a:custGeom>
            <a:solidFill>
              <a:srgbClr val="D0D0D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6" name="Google Shape;166;p9"/>
            <p:cNvSpPr/>
            <p:nvPr/>
          </p:nvSpPr>
          <p:spPr>
            <a:xfrm>
              <a:off x="1369588" y="3088687"/>
              <a:ext cx="934719" cy="364490"/>
            </a:xfrm>
            <a:custGeom>
              <a:avLst/>
              <a:gdLst/>
              <a:ahLst/>
              <a:cxnLst/>
              <a:rect l="l" t="t" r="r" b="b"/>
              <a:pathLst>
                <a:path w="934719" h="364489" extrusionOk="0">
                  <a:moveTo>
                    <a:pt x="0" y="364215"/>
                  </a:moveTo>
                  <a:lnTo>
                    <a:pt x="934103" y="364215"/>
                  </a:lnTo>
                  <a:lnTo>
                    <a:pt x="934103" y="0"/>
                  </a:lnTo>
                  <a:lnTo>
                    <a:pt x="0" y="0"/>
                  </a:lnTo>
                  <a:lnTo>
                    <a:pt x="0" y="364215"/>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7" name="Google Shape;167;p9"/>
            <p:cNvSpPr/>
            <p:nvPr/>
          </p:nvSpPr>
          <p:spPr>
            <a:xfrm>
              <a:off x="3575439" y="3279674"/>
              <a:ext cx="1265555" cy="900430"/>
            </a:xfrm>
            <a:custGeom>
              <a:avLst/>
              <a:gdLst/>
              <a:ahLst/>
              <a:cxnLst/>
              <a:rect l="l" t="t" r="r" b="b"/>
              <a:pathLst>
                <a:path w="1265554" h="900429" extrusionOk="0">
                  <a:moveTo>
                    <a:pt x="465727" y="0"/>
                  </a:moveTo>
                  <a:lnTo>
                    <a:pt x="465727" y="0"/>
                  </a:lnTo>
                  <a:lnTo>
                    <a:pt x="1265050" y="0"/>
                  </a:lnTo>
                </a:path>
                <a:path w="1265554" h="900429" extrusionOk="0">
                  <a:moveTo>
                    <a:pt x="0" y="182771"/>
                  </a:moveTo>
                  <a:lnTo>
                    <a:pt x="0" y="182771"/>
                  </a:lnTo>
                  <a:lnTo>
                    <a:pt x="0" y="900296"/>
                  </a:lnTo>
                </a:path>
              </a:pathLst>
            </a:custGeom>
            <a:noFill/>
            <a:ln w="17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8" name="Google Shape;168;p9"/>
            <p:cNvSpPr/>
            <p:nvPr/>
          </p:nvSpPr>
          <p:spPr>
            <a:xfrm>
              <a:off x="3088005" y="3053223"/>
              <a:ext cx="975360" cy="436880"/>
            </a:xfrm>
            <a:custGeom>
              <a:avLst/>
              <a:gdLst/>
              <a:ahLst/>
              <a:cxnLst/>
              <a:rect l="l" t="t" r="r" b="b"/>
              <a:pathLst>
                <a:path w="975360" h="436879" extrusionOk="0">
                  <a:moveTo>
                    <a:pt x="487434" y="0"/>
                  </a:moveTo>
                  <a:lnTo>
                    <a:pt x="0" y="226451"/>
                  </a:lnTo>
                  <a:lnTo>
                    <a:pt x="487434" y="436506"/>
                  </a:lnTo>
                  <a:lnTo>
                    <a:pt x="974941" y="226451"/>
                  </a:lnTo>
                  <a:lnTo>
                    <a:pt x="487434" y="0"/>
                  </a:lnTo>
                  <a:close/>
                </a:path>
              </a:pathLst>
            </a:custGeom>
            <a:solidFill>
              <a:srgbClr val="CAED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9" name="Google Shape;169;p9"/>
            <p:cNvSpPr/>
            <p:nvPr/>
          </p:nvSpPr>
          <p:spPr>
            <a:xfrm>
              <a:off x="3088005" y="3053223"/>
              <a:ext cx="975360" cy="436880"/>
            </a:xfrm>
            <a:custGeom>
              <a:avLst/>
              <a:gdLst/>
              <a:ahLst/>
              <a:cxnLst/>
              <a:rect l="l" t="t" r="r" b="b"/>
              <a:pathLst>
                <a:path w="975360" h="436879" extrusionOk="0">
                  <a:moveTo>
                    <a:pt x="0" y="226451"/>
                  </a:moveTo>
                  <a:lnTo>
                    <a:pt x="487434" y="0"/>
                  </a:lnTo>
                  <a:lnTo>
                    <a:pt x="974941" y="226451"/>
                  </a:lnTo>
                  <a:lnTo>
                    <a:pt x="487434" y="436506"/>
                  </a:lnTo>
                  <a:lnTo>
                    <a:pt x="0" y="226451"/>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0" name="Google Shape;170;p9"/>
            <p:cNvSpPr/>
            <p:nvPr/>
          </p:nvSpPr>
          <p:spPr>
            <a:xfrm>
              <a:off x="2398997" y="3069601"/>
              <a:ext cx="257347" cy="11867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1" name="Google Shape;171;p9"/>
            <p:cNvSpPr/>
            <p:nvPr/>
          </p:nvSpPr>
          <p:spPr>
            <a:xfrm>
              <a:off x="2678143" y="3098248"/>
              <a:ext cx="290035" cy="9003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2" name="Google Shape;172;p9"/>
            <p:cNvSpPr/>
            <p:nvPr/>
          </p:nvSpPr>
          <p:spPr>
            <a:xfrm>
              <a:off x="4064217" y="3098248"/>
              <a:ext cx="243753" cy="12276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3" name="Google Shape;173;p9"/>
            <p:cNvSpPr/>
            <p:nvPr/>
          </p:nvSpPr>
          <p:spPr>
            <a:xfrm>
              <a:off x="3662559" y="3564765"/>
              <a:ext cx="164801" cy="90031"/>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4" name="Google Shape;174;p9"/>
            <p:cNvSpPr/>
            <p:nvPr/>
          </p:nvSpPr>
          <p:spPr>
            <a:xfrm>
              <a:off x="1795784" y="3211455"/>
              <a:ext cx="87155" cy="11731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5" name="Google Shape;175;p9"/>
            <p:cNvSpPr/>
            <p:nvPr/>
          </p:nvSpPr>
          <p:spPr>
            <a:xfrm>
              <a:off x="1671874" y="3208729"/>
              <a:ext cx="103490" cy="12276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6" name="Google Shape;176;p9"/>
            <p:cNvSpPr/>
            <p:nvPr/>
          </p:nvSpPr>
          <p:spPr>
            <a:xfrm>
              <a:off x="1904720" y="3211455"/>
              <a:ext cx="91221" cy="120041"/>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7" name="Google Shape;177;p9"/>
            <p:cNvSpPr/>
            <p:nvPr/>
          </p:nvSpPr>
          <p:spPr>
            <a:xfrm>
              <a:off x="3534602" y="3225106"/>
              <a:ext cx="80404" cy="10366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8" name="Google Shape;178;p9"/>
            <p:cNvSpPr/>
            <p:nvPr/>
          </p:nvSpPr>
          <p:spPr>
            <a:xfrm>
              <a:off x="3003571" y="3244192"/>
              <a:ext cx="84455" cy="71120"/>
            </a:xfrm>
            <a:custGeom>
              <a:avLst/>
              <a:gdLst/>
              <a:ahLst/>
              <a:cxnLst/>
              <a:rect l="l" t="t" r="r" b="b"/>
              <a:pathLst>
                <a:path w="84455" h="71120" extrusionOk="0">
                  <a:moveTo>
                    <a:pt x="0" y="0"/>
                  </a:moveTo>
                  <a:lnTo>
                    <a:pt x="14973" y="35481"/>
                  </a:lnTo>
                  <a:lnTo>
                    <a:pt x="0" y="70945"/>
                  </a:lnTo>
                  <a:lnTo>
                    <a:pt x="84433" y="3548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9" name="Google Shape;179;p9"/>
            <p:cNvSpPr/>
            <p:nvPr/>
          </p:nvSpPr>
          <p:spPr>
            <a:xfrm>
              <a:off x="5380994" y="3279674"/>
              <a:ext cx="1322705" cy="903605"/>
            </a:xfrm>
            <a:custGeom>
              <a:avLst/>
              <a:gdLst/>
              <a:ahLst/>
              <a:cxnLst/>
              <a:rect l="l" t="t" r="r" b="b"/>
              <a:pathLst>
                <a:path w="1322704" h="903604" extrusionOk="0">
                  <a:moveTo>
                    <a:pt x="476617" y="0"/>
                  </a:moveTo>
                  <a:lnTo>
                    <a:pt x="476617" y="0"/>
                  </a:lnTo>
                  <a:lnTo>
                    <a:pt x="1322222" y="0"/>
                  </a:lnTo>
                </a:path>
                <a:path w="1322704" h="903604" extrusionOk="0">
                  <a:moveTo>
                    <a:pt x="0" y="182771"/>
                  </a:moveTo>
                  <a:lnTo>
                    <a:pt x="0" y="182771"/>
                  </a:lnTo>
                  <a:lnTo>
                    <a:pt x="0" y="903023"/>
                  </a:lnTo>
                </a:path>
              </a:pathLst>
            </a:custGeom>
            <a:noFill/>
            <a:ln w="17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0" name="Google Shape;180;p9"/>
            <p:cNvSpPr/>
            <p:nvPr/>
          </p:nvSpPr>
          <p:spPr>
            <a:xfrm>
              <a:off x="4893487" y="3053223"/>
              <a:ext cx="976630" cy="436880"/>
            </a:xfrm>
            <a:custGeom>
              <a:avLst/>
              <a:gdLst/>
              <a:ahLst/>
              <a:cxnLst/>
              <a:rect l="l" t="t" r="r" b="b"/>
              <a:pathLst>
                <a:path w="976629" h="436879" extrusionOk="0">
                  <a:moveTo>
                    <a:pt x="487507" y="0"/>
                  </a:moveTo>
                  <a:lnTo>
                    <a:pt x="0" y="226451"/>
                  </a:lnTo>
                  <a:lnTo>
                    <a:pt x="487507" y="436506"/>
                  </a:lnTo>
                  <a:lnTo>
                    <a:pt x="976284" y="226451"/>
                  </a:lnTo>
                  <a:lnTo>
                    <a:pt x="487507" y="0"/>
                  </a:lnTo>
                  <a:close/>
                </a:path>
              </a:pathLst>
            </a:custGeom>
            <a:solidFill>
              <a:srgbClr val="CAED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1" name="Google Shape;181;p9"/>
            <p:cNvSpPr/>
            <p:nvPr/>
          </p:nvSpPr>
          <p:spPr>
            <a:xfrm>
              <a:off x="4893487" y="3053223"/>
              <a:ext cx="976630" cy="436880"/>
            </a:xfrm>
            <a:custGeom>
              <a:avLst/>
              <a:gdLst/>
              <a:ahLst/>
              <a:cxnLst/>
              <a:rect l="l" t="t" r="r" b="b"/>
              <a:pathLst>
                <a:path w="976629" h="436879" extrusionOk="0">
                  <a:moveTo>
                    <a:pt x="0" y="226451"/>
                  </a:moveTo>
                  <a:lnTo>
                    <a:pt x="487507" y="0"/>
                  </a:lnTo>
                  <a:lnTo>
                    <a:pt x="976284" y="226451"/>
                  </a:lnTo>
                  <a:lnTo>
                    <a:pt x="487507" y="436506"/>
                  </a:lnTo>
                  <a:lnTo>
                    <a:pt x="0" y="226451"/>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2" name="Google Shape;182;p9"/>
            <p:cNvSpPr/>
            <p:nvPr/>
          </p:nvSpPr>
          <p:spPr>
            <a:xfrm>
              <a:off x="5860334" y="3098248"/>
              <a:ext cx="242301" cy="122768"/>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3" name="Google Shape;183;p9"/>
            <p:cNvSpPr/>
            <p:nvPr/>
          </p:nvSpPr>
          <p:spPr>
            <a:xfrm>
              <a:off x="5479004" y="3564765"/>
              <a:ext cx="164801" cy="90031"/>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4" name="Google Shape;184;p9"/>
            <p:cNvSpPr/>
            <p:nvPr/>
          </p:nvSpPr>
          <p:spPr>
            <a:xfrm>
              <a:off x="5341609" y="3248301"/>
              <a:ext cx="78952" cy="79107"/>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5" name="Google Shape;185;p9"/>
            <p:cNvSpPr/>
            <p:nvPr/>
          </p:nvSpPr>
          <p:spPr>
            <a:xfrm>
              <a:off x="4810542" y="3244192"/>
              <a:ext cx="83185" cy="71120"/>
            </a:xfrm>
            <a:custGeom>
              <a:avLst/>
              <a:gdLst/>
              <a:ahLst/>
              <a:cxnLst/>
              <a:rect l="l" t="t" r="r" b="b"/>
              <a:pathLst>
                <a:path w="83185" h="71120" extrusionOk="0">
                  <a:moveTo>
                    <a:pt x="0" y="0"/>
                  </a:moveTo>
                  <a:lnTo>
                    <a:pt x="14882" y="35481"/>
                  </a:lnTo>
                  <a:lnTo>
                    <a:pt x="0" y="70945"/>
                  </a:lnTo>
                  <a:lnTo>
                    <a:pt x="82945" y="3548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6" name="Google Shape;186;p9"/>
            <p:cNvSpPr/>
            <p:nvPr/>
          </p:nvSpPr>
          <p:spPr>
            <a:xfrm>
              <a:off x="6752222" y="1952469"/>
              <a:ext cx="935990" cy="2473325"/>
            </a:xfrm>
            <a:custGeom>
              <a:avLst/>
              <a:gdLst/>
              <a:ahLst/>
              <a:cxnLst/>
              <a:rect l="l" t="t" r="r" b="b"/>
              <a:pathLst>
                <a:path w="935990" h="2473325" extrusionOk="0">
                  <a:moveTo>
                    <a:pt x="935447" y="0"/>
                  </a:moveTo>
                  <a:lnTo>
                    <a:pt x="0" y="0"/>
                  </a:lnTo>
                  <a:lnTo>
                    <a:pt x="0" y="2473039"/>
                  </a:lnTo>
                  <a:lnTo>
                    <a:pt x="935447" y="2473039"/>
                  </a:lnTo>
                  <a:lnTo>
                    <a:pt x="935447" y="0"/>
                  </a:lnTo>
                  <a:close/>
                </a:path>
              </a:pathLst>
            </a:custGeom>
            <a:solidFill>
              <a:srgbClr val="CAED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7" name="Google Shape;187;p9"/>
            <p:cNvSpPr/>
            <p:nvPr/>
          </p:nvSpPr>
          <p:spPr>
            <a:xfrm>
              <a:off x="6752222" y="1952469"/>
              <a:ext cx="935990" cy="2473325"/>
            </a:xfrm>
            <a:custGeom>
              <a:avLst/>
              <a:gdLst/>
              <a:ahLst/>
              <a:cxnLst/>
              <a:rect l="l" t="t" r="r" b="b"/>
              <a:pathLst>
                <a:path w="935990" h="2473325" extrusionOk="0">
                  <a:moveTo>
                    <a:pt x="0" y="2473039"/>
                  </a:moveTo>
                  <a:lnTo>
                    <a:pt x="935447" y="2473039"/>
                  </a:lnTo>
                  <a:lnTo>
                    <a:pt x="935447" y="0"/>
                  </a:lnTo>
                  <a:lnTo>
                    <a:pt x="0" y="0"/>
                  </a:lnTo>
                  <a:lnTo>
                    <a:pt x="0" y="2473039"/>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8" name="Google Shape;188;p9"/>
            <p:cNvSpPr/>
            <p:nvPr/>
          </p:nvSpPr>
          <p:spPr>
            <a:xfrm>
              <a:off x="3540036" y="3244202"/>
              <a:ext cx="3212465" cy="988060"/>
            </a:xfrm>
            <a:custGeom>
              <a:avLst/>
              <a:gdLst/>
              <a:ahLst/>
              <a:cxnLst/>
              <a:rect l="l" t="t" r="r" b="b"/>
              <a:pathLst>
                <a:path w="3212465" h="988060" extrusionOk="0">
                  <a:moveTo>
                    <a:pt x="70789" y="904405"/>
                  </a:moveTo>
                  <a:lnTo>
                    <a:pt x="35394" y="919403"/>
                  </a:lnTo>
                  <a:lnTo>
                    <a:pt x="0" y="904405"/>
                  </a:lnTo>
                  <a:lnTo>
                    <a:pt x="35394" y="987602"/>
                  </a:lnTo>
                  <a:lnTo>
                    <a:pt x="70789" y="904405"/>
                  </a:lnTo>
                  <a:close/>
                </a:path>
                <a:path w="3212465" h="988060" extrusionOk="0">
                  <a:moveTo>
                    <a:pt x="3212185" y="35483"/>
                  </a:moveTo>
                  <a:lnTo>
                    <a:pt x="3129051" y="0"/>
                  </a:lnTo>
                  <a:lnTo>
                    <a:pt x="3144113" y="35483"/>
                  </a:lnTo>
                  <a:lnTo>
                    <a:pt x="3129051" y="70942"/>
                  </a:lnTo>
                  <a:lnTo>
                    <a:pt x="3212185" y="3548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9" name="Google Shape;189;p9"/>
            <p:cNvSpPr/>
            <p:nvPr/>
          </p:nvSpPr>
          <p:spPr>
            <a:xfrm>
              <a:off x="3575439" y="2316557"/>
              <a:ext cx="0" cy="685165"/>
            </a:xfrm>
            <a:custGeom>
              <a:avLst/>
              <a:gdLst/>
              <a:ahLst/>
              <a:cxnLst/>
              <a:rect l="l" t="t" r="r" b="b"/>
              <a:pathLst>
                <a:path w="120000" h="685164" extrusionOk="0">
                  <a:moveTo>
                    <a:pt x="0" y="0"/>
                  </a:moveTo>
                  <a:lnTo>
                    <a:pt x="0" y="684842"/>
                  </a:lnTo>
                </a:path>
              </a:pathLst>
            </a:custGeom>
            <a:noFill/>
            <a:ln w="17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0" name="Google Shape;190;p9"/>
            <p:cNvSpPr/>
            <p:nvPr/>
          </p:nvSpPr>
          <p:spPr>
            <a:xfrm>
              <a:off x="3112507" y="1952469"/>
              <a:ext cx="934719" cy="364490"/>
            </a:xfrm>
            <a:custGeom>
              <a:avLst/>
              <a:gdLst/>
              <a:ahLst/>
              <a:cxnLst/>
              <a:rect l="l" t="t" r="r" b="b"/>
              <a:pathLst>
                <a:path w="934720" h="364489" extrusionOk="0">
                  <a:moveTo>
                    <a:pt x="934104" y="0"/>
                  </a:moveTo>
                  <a:lnTo>
                    <a:pt x="0" y="0"/>
                  </a:lnTo>
                  <a:lnTo>
                    <a:pt x="0" y="364088"/>
                  </a:lnTo>
                  <a:lnTo>
                    <a:pt x="934104" y="364088"/>
                  </a:lnTo>
                  <a:lnTo>
                    <a:pt x="934104" y="0"/>
                  </a:lnTo>
                  <a:close/>
                </a:path>
              </a:pathLst>
            </a:custGeom>
            <a:solidFill>
              <a:srgbClr val="D0D0D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 name="Google Shape;191;p9"/>
            <p:cNvSpPr/>
            <p:nvPr/>
          </p:nvSpPr>
          <p:spPr>
            <a:xfrm>
              <a:off x="3112507" y="1952469"/>
              <a:ext cx="934719" cy="364490"/>
            </a:xfrm>
            <a:custGeom>
              <a:avLst/>
              <a:gdLst/>
              <a:ahLst/>
              <a:cxnLst/>
              <a:rect l="l" t="t" r="r" b="b"/>
              <a:pathLst>
                <a:path w="934720" h="364489" extrusionOk="0">
                  <a:moveTo>
                    <a:pt x="0" y="364088"/>
                  </a:moveTo>
                  <a:lnTo>
                    <a:pt x="934104" y="364088"/>
                  </a:lnTo>
                  <a:lnTo>
                    <a:pt x="934104" y="0"/>
                  </a:lnTo>
                  <a:lnTo>
                    <a:pt x="0" y="0"/>
                  </a:lnTo>
                  <a:lnTo>
                    <a:pt x="0" y="36408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 name="Google Shape;192;p9"/>
            <p:cNvSpPr/>
            <p:nvPr/>
          </p:nvSpPr>
          <p:spPr>
            <a:xfrm>
              <a:off x="3412090" y="2075165"/>
              <a:ext cx="337588" cy="118696"/>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3" name="Google Shape;193;p9"/>
            <p:cNvSpPr/>
            <p:nvPr/>
          </p:nvSpPr>
          <p:spPr>
            <a:xfrm>
              <a:off x="3540036" y="2968650"/>
              <a:ext cx="1876425" cy="1263650"/>
            </a:xfrm>
            <a:custGeom>
              <a:avLst/>
              <a:gdLst/>
              <a:ahLst/>
              <a:cxnLst/>
              <a:rect l="l" t="t" r="r" b="b"/>
              <a:pathLst>
                <a:path w="1876425" h="1263650" extrusionOk="0">
                  <a:moveTo>
                    <a:pt x="70789" y="0"/>
                  </a:moveTo>
                  <a:lnTo>
                    <a:pt x="35394" y="15011"/>
                  </a:lnTo>
                  <a:lnTo>
                    <a:pt x="0" y="0"/>
                  </a:lnTo>
                  <a:lnTo>
                    <a:pt x="35394" y="84582"/>
                  </a:lnTo>
                  <a:lnTo>
                    <a:pt x="70789" y="0"/>
                  </a:lnTo>
                  <a:close/>
                </a:path>
                <a:path w="1876425" h="1263650" extrusionOk="0">
                  <a:moveTo>
                    <a:pt x="1876348" y="1179957"/>
                  </a:moveTo>
                  <a:lnTo>
                    <a:pt x="1840953" y="1194955"/>
                  </a:lnTo>
                  <a:lnTo>
                    <a:pt x="1807006" y="1179957"/>
                  </a:lnTo>
                  <a:lnTo>
                    <a:pt x="1840953" y="1263154"/>
                  </a:lnTo>
                  <a:lnTo>
                    <a:pt x="1876348" y="117995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 name="Google Shape;194;p9"/>
            <p:cNvSpPr/>
            <p:nvPr/>
          </p:nvSpPr>
          <p:spPr>
            <a:xfrm>
              <a:off x="5380994" y="2316557"/>
              <a:ext cx="0" cy="676910"/>
            </a:xfrm>
            <a:custGeom>
              <a:avLst/>
              <a:gdLst/>
              <a:ahLst/>
              <a:cxnLst/>
              <a:rect l="l" t="t" r="r" b="b"/>
              <a:pathLst>
                <a:path w="120000" h="676910" extrusionOk="0">
                  <a:moveTo>
                    <a:pt x="0" y="0"/>
                  </a:moveTo>
                  <a:lnTo>
                    <a:pt x="0" y="676644"/>
                  </a:lnTo>
                </a:path>
              </a:pathLst>
            </a:custGeom>
            <a:noFill/>
            <a:ln w="17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5" name="Google Shape;195;p9"/>
            <p:cNvSpPr/>
            <p:nvPr/>
          </p:nvSpPr>
          <p:spPr>
            <a:xfrm>
              <a:off x="4909822" y="1952469"/>
              <a:ext cx="934719" cy="364490"/>
            </a:xfrm>
            <a:custGeom>
              <a:avLst/>
              <a:gdLst/>
              <a:ahLst/>
              <a:cxnLst/>
              <a:rect l="l" t="t" r="r" b="b"/>
              <a:pathLst>
                <a:path w="934720" h="364489" extrusionOk="0">
                  <a:moveTo>
                    <a:pt x="934177" y="0"/>
                  </a:moveTo>
                  <a:lnTo>
                    <a:pt x="0" y="0"/>
                  </a:lnTo>
                  <a:lnTo>
                    <a:pt x="0" y="364088"/>
                  </a:lnTo>
                  <a:lnTo>
                    <a:pt x="934177" y="364088"/>
                  </a:lnTo>
                  <a:lnTo>
                    <a:pt x="934177" y="0"/>
                  </a:lnTo>
                  <a:close/>
                </a:path>
              </a:pathLst>
            </a:custGeom>
            <a:solidFill>
              <a:srgbClr val="D0D0D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6" name="Google Shape;196;p9"/>
            <p:cNvSpPr/>
            <p:nvPr/>
          </p:nvSpPr>
          <p:spPr>
            <a:xfrm>
              <a:off x="4909822" y="1952469"/>
              <a:ext cx="934719" cy="364490"/>
            </a:xfrm>
            <a:custGeom>
              <a:avLst/>
              <a:gdLst/>
              <a:ahLst/>
              <a:cxnLst/>
              <a:rect l="l" t="t" r="r" b="b"/>
              <a:pathLst>
                <a:path w="934720" h="364489" extrusionOk="0">
                  <a:moveTo>
                    <a:pt x="0" y="364088"/>
                  </a:moveTo>
                  <a:lnTo>
                    <a:pt x="934177" y="364088"/>
                  </a:lnTo>
                  <a:lnTo>
                    <a:pt x="934177" y="0"/>
                  </a:lnTo>
                  <a:lnTo>
                    <a:pt x="0" y="0"/>
                  </a:lnTo>
                  <a:lnTo>
                    <a:pt x="0" y="36408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7" name="Google Shape;197;p9"/>
            <p:cNvSpPr/>
            <p:nvPr/>
          </p:nvSpPr>
          <p:spPr>
            <a:xfrm>
              <a:off x="4950660" y="2075165"/>
              <a:ext cx="337770" cy="118696"/>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8" name="Google Shape;198;p9"/>
            <p:cNvSpPr/>
            <p:nvPr/>
          </p:nvSpPr>
          <p:spPr>
            <a:xfrm>
              <a:off x="5360667" y="2091524"/>
              <a:ext cx="95287" cy="9543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9" name="Google Shape;199;p9"/>
            <p:cNvSpPr/>
            <p:nvPr/>
          </p:nvSpPr>
          <p:spPr>
            <a:xfrm>
              <a:off x="5533453" y="2075166"/>
              <a:ext cx="50800" cy="117475"/>
            </a:xfrm>
            <a:custGeom>
              <a:avLst/>
              <a:gdLst/>
              <a:ahLst/>
              <a:cxnLst/>
              <a:rect l="l" t="t" r="r" b="b"/>
              <a:pathLst>
                <a:path w="50800" h="117475" extrusionOk="0">
                  <a:moveTo>
                    <a:pt x="13601" y="0"/>
                  </a:moveTo>
                  <a:lnTo>
                    <a:pt x="0" y="0"/>
                  </a:lnTo>
                  <a:lnTo>
                    <a:pt x="0" y="117246"/>
                  </a:lnTo>
                  <a:lnTo>
                    <a:pt x="13601" y="117246"/>
                  </a:lnTo>
                  <a:lnTo>
                    <a:pt x="13601" y="0"/>
                  </a:lnTo>
                  <a:close/>
                </a:path>
                <a:path w="50800" h="117475" extrusionOk="0">
                  <a:moveTo>
                    <a:pt x="50457" y="31445"/>
                  </a:moveTo>
                  <a:lnTo>
                    <a:pt x="36842" y="31445"/>
                  </a:lnTo>
                  <a:lnTo>
                    <a:pt x="36842" y="117246"/>
                  </a:lnTo>
                  <a:lnTo>
                    <a:pt x="50457" y="117246"/>
                  </a:lnTo>
                  <a:lnTo>
                    <a:pt x="50457" y="31445"/>
                  </a:lnTo>
                  <a:close/>
                </a:path>
                <a:path w="50800" h="117475" extrusionOk="0">
                  <a:moveTo>
                    <a:pt x="50457" y="0"/>
                  </a:moveTo>
                  <a:lnTo>
                    <a:pt x="36842" y="0"/>
                  </a:lnTo>
                  <a:lnTo>
                    <a:pt x="36842" y="16357"/>
                  </a:lnTo>
                  <a:lnTo>
                    <a:pt x="50457" y="16357"/>
                  </a:lnTo>
                  <a:lnTo>
                    <a:pt x="5045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0" name="Google Shape;200;p9"/>
            <p:cNvSpPr/>
            <p:nvPr/>
          </p:nvSpPr>
          <p:spPr>
            <a:xfrm>
              <a:off x="5605690" y="2105157"/>
              <a:ext cx="114344" cy="8725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1" name="Google Shape;201;p9"/>
            <p:cNvSpPr/>
            <p:nvPr/>
          </p:nvSpPr>
          <p:spPr>
            <a:xfrm>
              <a:off x="5741815" y="2075165"/>
              <a:ext cx="66791" cy="117242"/>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2" name="Google Shape;202;p9"/>
            <p:cNvSpPr/>
            <p:nvPr/>
          </p:nvSpPr>
          <p:spPr>
            <a:xfrm>
              <a:off x="5347054" y="2968645"/>
              <a:ext cx="69850" cy="85090"/>
            </a:xfrm>
            <a:custGeom>
              <a:avLst/>
              <a:gdLst/>
              <a:ahLst/>
              <a:cxnLst/>
              <a:rect l="l" t="t" r="r" b="b"/>
              <a:pathLst>
                <a:path w="69850" h="85089" extrusionOk="0">
                  <a:moveTo>
                    <a:pt x="69332" y="0"/>
                  </a:moveTo>
                  <a:lnTo>
                    <a:pt x="33940" y="15014"/>
                  </a:lnTo>
                  <a:lnTo>
                    <a:pt x="0" y="0"/>
                  </a:lnTo>
                  <a:lnTo>
                    <a:pt x="33940" y="84578"/>
                  </a:lnTo>
                  <a:lnTo>
                    <a:pt x="6933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sp>
        <p:nvSpPr>
          <p:cNvPr id="203" name="Google Shape;203;p9"/>
          <p:cNvSpPr/>
          <p:nvPr/>
        </p:nvSpPr>
        <p:spPr>
          <a:xfrm>
            <a:off x="5060982" y="5012238"/>
            <a:ext cx="1887229" cy="334207"/>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4" name="Google Shape;20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05" name="Google Shape;20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06" name="Google Shape;206;p9"/>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6B5D60BD-6C06-AC57-3A5D-5E42173B7CCC}"/>
              </a:ext>
            </a:extLst>
          </p:cNvPr>
          <p:cNvSpPr>
            <a:spLocks noGrp="1"/>
          </p:cNvSpPr>
          <p:nvPr>
            <p:ph type="dt" idx="10"/>
          </p:nvPr>
        </p:nvSpPr>
        <p:spPr/>
        <p:txBody>
          <a:bodyPr/>
          <a:lstStyle/>
          <a:p>
            <a:fld id="{F987A092-8376-4116-A0F8-2DE95F3634DC}" type="datetime1">
              <a:rPr lang="en-US" smtClean="0"/>
              <a:t>5/9/2022</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Example</a:t>
            </a:r>
            <a:endParaRPr/>
          </a:p>
        </p:txBody>
      </p:sp>
      <p:pic>
        <p:nvPicPr>
          <p:cNvPr id="963" name="Google Shape;963;p90"/>
          <p:cNvPicPr preferRelativeResize="0">
            <a:picLocks noGrp="1"/>
          </p:cNvPicPr>
          <p:nvPr>
            <p:ph type="body" idx="1"/>
          </p:nvPr>
        </p:nvPicPr>
        <p:blipFill rotWithShape="1">
          <a:blip r:embed="rId3">
            <a:alphaModFix/>
          </a:blip>
          <a:srcRect/>
          <a:stretch/>
        </p:blipFill>
        <p:spPr>
          <a:xfrm>
            <a:off x="3524234" y="1643053"/>
            <a:ext cx="5183465" cy="4844747"/>
          </a:xfrm>
          <a:prstGeom prst="rect">
            <a:avLst/>
          </a:prstGeom>
          <a:noFill/>
          <a:ln>
            <a:noFill/>
          </a:ln>
        </p:spPr>
      </p:pic>
      <p:sp>
        <p:nvSpPr>
          <p:cNvPr id="964" name="Google Shape;964;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E23336A-4338-438C-83BA-715D0531F3AF}" type="datetime1">
              <a:rPr lang="en-US" smtClean="0"/>
              <a:t>5/9/2022</a:t>
            </a:fld>
            <a:endParaRPr/>
          </a:p>
        </p:txBody>
      </p:sp>
      <p:sp>
        <p:nvSpPr>
          <p:cNvPr id="965" name="Google Shape;965;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66" name="Google Shape;966;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Free Frame List</a:t>
            </a:r>
            <a:endParaRPr/>
          </a:p>
        </p:txBody>
      </p:sp>
      <p:pic>
        <p:nvPicPr>
          <p:cNvPr id="972" name="Google Shape;972;p91"/>
          <p:cNvPicPr preferRelativeResize="0">
            <a:picLocks noGrp="1"/>
          </p:cNvPicPr>
          <p:nvPr>
            <p:ph type="body" idx="1"/>
          </p:nvPr>
        </p:nvPicPr>
        <p:blipFill rotWithShape="1">
          <a:blip r:embed="rId3">
            <a:alphaModFix/>
          </a:blip>
          <a:srcRect/>
          <a:stretch/>
        </p:blipFill>
        <p:spPr>
          <a:xfrm>
            <a:off x="1889924" y="1600203"/>
            <a:ext cx="8412152" cy="4525963"/>
          </a:xfrm>
          <a:prstGeom prst="rect">
            <a:avLst/>
          </a:prstGeom>
          <a:noFill/>
          <a:ln>
            <a:noFill/>
          </a:ln>
        </p:spPr>
      </p:pic>
      <p:sp>
        <p:nvSpPr>
          <p:cNvPr id="973" name="Google Shape;973;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0946265-9FF5-4455-A54D-80E4BE19EDE8}" type="datetime1">
              <a:rPr lang="en-US" smtClean="0"/>
              <a:t>5/9/2022</a:t>
            </a:fld>
            <a:endParaRPr/>
          </a:p>
        </p:txBody>
      </p:sp>
      <p:sp>
        <p:nvSpPr>
          <p:cNvPr id="974" name="Google Shape;974;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75" name="Google Shape;975;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2"/>
          <p:cNvSpPr txBox="1">
            <a:spLocks noGrp="1"/>
          </p:cNvSpPr>
          <p:nvPr>
            <p:ph type="title"/>
          </p:nvPr>
        </p:nvSpPr>
        <p:spPr>
          <a:xfrm>
            <a:off x="609600" y="274638"/>
            <a:ext cx="10972800" cy="93978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Free Frame List</a:t>
            </a:r>
            <a:endParaRPr/>
          </a:p>
        </p:txBody>
      </p:sp>
      <p:sp>
        <p:nvSpPr>
          <p:cNvPr id="981" name="Google Shape;981;p92"/>
          <p:cNvSpPr txBox="1">
            <a:spLocks noGrp="1"/>
          </p:cNvSpPr>
          <p:nvPr>
            <p:ph type="body" idx="1"/>
          </p:nvPr>
        </p:nvSpPr>
        <p:spPr>
          <a:xfrm>
            <a:off x="609600" y="1285861"/>
            <a:ext cx="10972800" cy="484030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None/>
            </a:pPr>
            <a:r>
              <a:rPr lang="en-US"/>
              <a:t>The example</a:t>
            </a:r>
            <a:endParaRPr/>
          </a:p>
          <a:p>
            <a:pPr marL="228600" lvl="0" indent="-228600" algn="just" rtl="0">
              <a:lnSpc>
                <a:spcPct val="90000"/>
              </a:lnSpc>
              <a:spcBef>
                <a:spcPts val="1000"/>
              </a:spcBef>
              <a:spcAft>
                <a:spcPts val="0"/>
              </a:spcAft>
              <a:buClr>
                <a:schemeClr val="dk1"/>
              </a:buClr>
              <a:buSzPts val="2800"/>
              <a:buNone/>
            </a:pPr>
            <a:r>
              <a:rPr lang="en-US"/>
              <a:t> Fig (a) shows a process divided into  4 pages and the list of free frames available in the physical memory.</a:t>
            </a:r>
            <a:endParaRPr/>
          </a:p>
          <a:p>
            <a:pPr marL="228600" lvl="0" indent="-2286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None/>
            </a:pPr>
            <a:r>
              <a:rPr lang="en-US"/>
              <a:t>Fig(b) shows the mapping of these pages to the free frames available and the updated list of free frames available in the physical memory.</a:t>
            </a:r>
            <a:endParaRPr/>
          </a:p>
          <a:p>
            <a:pPr marL="228600" lvl="0" indent="-2286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2D91A64D-2305-320A-8ADC-4A7CB3B357D5}"/>
              </a:ext>
            </a:extLst>
          </p:cNvPr>
          <p:cNvSpPr>
            <a:spLocks noGrp="1"/>
          </p:cNvSpPr>
          <p:nvPr>
            <p:ph type="dt" idx="10"/>
          </p:nvPr>
        </p:nvSpPr>
        <p:spPr/>
        <p:txBody>
          <a:bodyPr/>
          <a:lstStyle/>
          <a:p>
            <a:fld id="{6D0F20D8-D052-424E-B67F-EF1DEE860218}" type="datetime1">
              <a:rPr lang="en-US" smtClean="0"/>
              <a:t>5/9/2022</a:t>
            </a:fld>
            <a:endParaRPr lang="en-US"/>
          </a:p>
        </p:txBody>
      </p:sp>
      <p:sp>
        <p:nvSpPr>
          <p:cNvPr id="3" name="Footer Placeholder 2">
            <a:extLst>
              <a:ext uri="{FF2B5EF4-FFF2-40B4-BE49-F238E27FC236}">
                <a16:creationId xmlns:a16="http://schemas.microsoft.com/office/drawing/2014/main" id="{37BC4408-620D-FEEE-00E2-3FA353C4DBBE}"/>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7E13D762-D39D-1F0C-53AF-25CCC8AD9A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9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Page Table</a:t>
            </a:r>
            <a:endParaRPr/>
          </a:p>
        </p:txBody>
      </p:sp>
      <p:sp>
        <p:nvSpPr>
          <p:cNvPr id="987" name="Google Shape;987;p9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Page table is kept in main memory</a:t>
            </a:r>
            <a:endParaRPr/>
          </a:p>
          <a:p>
            <a:pPr marL="228600" lvl="0" indent="-228600" algn="just" rtl="0">
              <a:lnSpc>
                <a:spcPct val="90000"/>
              </a:lnSpc>
              <a:spcBef>
                <a:spcPts val="1000"/>
              </a:spcBef>
              <a:spcAft>
                <a:spcPts val="0"/>
              </a:spcAft>
              <a:buClr>
                <a:srgbClr val="002060"/>
              </a:buClr>
              <a:buSzPts val="2800"/>
              <a:buChar char="•"/>
            </a:pPr>
            <a:r>
              <a:rPr lang="en-US" b="1">
                <a:solidFill>
                  <a:srgbClr val="002060"/>
                </a:solidFill>
              </a:rPr>
              <a:t>Page-table base register </a:t>
            </a:r>
            <a:r>
              <a:rPr lang="en-US">
                <a:solidFill>
                  <a:srgbClr val="002060"/>
                </a:solidFill>
              </a:rPr>
              <a:t>(</a:t>
            </a:r>
            <a:r>
              <a:rPr lang="en-US" b="1">
                <a:solidFill>
                  <a:srgbClr val="002060"/>
                </a:solidFill>
              </a:rPr>
              <a:t>PTBR</a:t>
            </a:r>
            <a:r>
              <a:rPr lang="en-US"/>
              <a:t>)</a:t>
            </a:r>
            <a:r>
              <a:rPr lang="en-US">
                <a:solidFill>
                  <a:srgbClr val="3366FF"/>
                </a:solidFill>
              </a:rPr>
              <a:t> </a:t>
            </a:r>
            <a:r>
              <a:rPr lang="en-US"/>
              <a:t>points to the page table</a:t>
            </a:r>
            <a:endParaRPr/>
          </a:p>
          <a:p>
            <a:pPr marL="228600" lvl="0" indent="-228600" algn="just" rtl="0">
              <a:lnSpc>
                <a:spcPct val="90000"/>
              </a:lnSpc>
              <a:spcBef>
                <a:spcPts val="1000"/>
              </a:spcBef>
              <a:spcAft>
                <a:spcPts val="0"/>
              </a:spcAft>
              <a:buClr>
                <a:srgbClr val="002060"/>
              </a:buClr>
              <a:buSzPts val="2800"/>
              <a:buChar char="•"/>
            </a:pPr>
            <a:r>
              <a:rPr lang="en-US" b="1">
                <a:solidFill>
                  <a:srgbClr val="002060"/>
                </a:solidFill>
              </a:rPr>
              <a:t>Page-table length register </a:t>
            </a:r>
            <a:r>
              <a:rPr lang="en-US">
                <a:solidFill>
                  <a:srgbClr val="002060"/>
                </a:solidFill>
              </a:rPr>
              <a:t>(</a:t>
            </a:r>
            <a:r>
              <a:rPr lang="en-US" b="1">
                <a:solidFill>
                  <a:srgbClr val="002060"/>
                </a:solidFill>
              </a:rPr>
              <a:t>PTLR</a:t>
            </a:r>
            <a:r>
              <a:rPr lang="en-US">
                <a:solidFill>
                  <a:srgbClr val="002060"/>
                </a:solidFill>
              </a:rPr>
              <a:t>) </a:t>
            </a:r>
            <a:r>
              <a:rPr lang="en-US"/>
              <a:t>indicates size of the page table</a:t>
            </a:r>
            <a:endParaRPr/>
          </a:p>
          <a:p>
            <a:pPr marL="228600" lvl="0" indent="-228600" algn="just" rtl="0">
              <a:lnSpc>
                <a:spcPct val="90000"/>
              </a:lnSpc>
              <a:spcBef>
                <a:spcPts val="1000"/>
              </a:spcBef>
              <a:spcAft>
                <a:spcPts val="0"/>
              </a:spcAft>
              <a:buClr>
                <a:schemeClr val="dk1"/>
              </a:buClr>
              <a:buSzPts val="2800"/>
              <a:buNone/>
            </a:pPr>
            <a:endParaRPr/>
          </a:p>
        </p:txBody>
      </p:sp>
      <p:sp>
        <p:nvSpPr>
          <p:cNvPr id="988" name="Google Shape;988;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2CF3A95-5396-4E4B-82C2-1222720A095D}" type="datetime1">
              <a:rPr lang="en-US" smtClean="0"/>
              <a:t>5/9/2022</a:t>
            </a:fld>
            <a:endParaRPr/>
          </a:p>
        </p:txBody>
      </p:sp>
      <p:sp>
        <p:nvSpPr>
          <p:cNvPr id="989" name="Google Shape;989;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90" name="Google Shape;990;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pic>
        <p:nvPicPr>
          <p:cNvPr id="995" name="Google Shape;995;p94"/>
          <p:cNvPicPr preferRelativeResize="0">
            <a:picLocks noGrp="1"/>
          </p:cNvPicPr>
          <p:nvPr>
            <p:ph type="body" idx="1"/>
          </p:nvPr>
        </p:nvPicPr>
        <p:blipFill rotWithShape="1">
          <a:blip r:embed="rId3">
            <a:alphaModFix/>
          </a:blip>
          <a:srcRect/>
          <a:stretch/>
        </p:blipFill>
        <p:spPr>
          <a:xfrm>
            <a:off x="1809720" y="1000108"/>
            <a:ext cx="9009624" cy="4868872"/>
          </a:xfrm>
          <a:prstGeom prst="rect">
            <a:avLst/>
          </a:prstGeom>
          <a:noFill/>
          <a:ln>
            <a:noFill/>
          </a:ln>
        </p:spPr>
      </p:pic>
      <p:sp>
        <p:nvSpPr>
          <p:cNvPr id="996" name="Google Shape;996;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4003304-DAD8-44AB-8207-ECA013AF294C}" type="datetime1">
              <a:rPr lang="en-US" smtClean="0"/>
              <a:t>5/9/2022</a:t>
            </a:fld>
            <a:endParaRPr/>
          </a:p>
        </p:txBody>
      </p:sp>
      <p:sp>
        <p:nvSpPr>
          <p:cNvPr id="997" name="Google Shape;997;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98" name="Google Shape;998;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Problem with paging</a:t>
            </a:r>
            <a:endParaRPr/>
          </a:p>
        </p:txBody>
      </p:sp>
      <p:sp>
        <p:nvSpPr>
          <p:cNvPr id="1004" name="Google Shape;1004;p9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this scheme every data/instruction access requires two memory accesses</a:t>
            </a:r>
            <a:endParaRPr/>
          </a:p>
          <a:p>
            <a:pPr marL="685800" lvl="1" indent="-228600" algn="just" rtl="0">
              <a:lnSpc>
                <a:spcPct val="90000"/>
              </a:lnSpc>
              <a:spcBef>
                <a:spcPts val="500"/>
              </a:spcBef>
              <a:spcAft>
                <a:spcPts val="0"/>
              </a:spcAft>
              <a:buClr>
                <a:schemeClr val="dk1"/>
              </a:buClr>
              <a:buSzPts val="2800"/>
              <a:buChar char="•"/>
            </a:pPr>
            <a:r>
              <a:rPr lang="en-US"/>
              <a:t>One for the page table and one for the data / instruction</a:t>
            </a:r>
            <a:endParaRPr/>
          </a:p>
          <a:p>
            <a:pPr marL="228600" lvl="0" indent="-228600" algn="just" rtl="0">
              <a:lnSpc>
                <a:spcPct val="90000"/>
              </a:lnSpc>
              <a:spcBef>
                <a:spcPts val="1000"/>
              </a:spcBef>
              <a:spcAft>
                <a:spcPts val="0"/>
              </a:spcAft>
              <a:buClr>
                <a:schemeClr val="dk1"/>
              </a:buClr>
              <a:buSzPts val="2800"/>
              <a:buChar char="•"/>
            </a:pPr>
            <a:r>
              <a:rPr lang="en-US"/>
              <a:t>The two memory access problem can be solved by the use of a special fast-lookup hardware cache called </a:t>
            </a:r>
            <a:r>
              <a:rPr lang="en-US" b="1">
                <a:solidFill>
                  <a:srgbClr val="002060"/>
                </a:solidFill>
              </a:rPr>
              <a:t>associative memory </a:t>
            </a:r>
            <a:r>
              <a:rPr lang="en-US">
                <a:solidFill>
                  <a:srgbClr val="002060"/>
                </a:solidFill>
              </a:rPr>
              <a:t>or </a:t>
            </a:r>
            <a:r>
              <a:rPr lang="en-US" b="1">
                <a:solidFill>
                  <a:srgbClr val="002060"/>
                </a:solidFill>
              </a:rPr>
              <a:t>translation look-aside buffers </a:t>
            </a:r>
            <a:r>
              <a:rPr lang="en-US">
                <a:solidFill>
                  <a:srgbClr val="002060"/>
                </a:solidFill>
              </a:rPr>
              <a:t>(</a:t>
            </a:r>
            <a:r>
              <a:rPr lang="en-US" b="1">
                <a:solidFill>
                  <a:srgbClr val="002060"/>
                </a:solidFill>
              </a:rPr>
              <a:t>TLBs</a:t>
            </a:r>
            <a:r>
              <a:rPr lang="en-US">
                <a:solidFill>
                  <a:srgbClr val="002060"/>
                </a:solidFill>
              </a:rPr>
              <a:t>)</a:t>
            </a:r>
            <a:endParaRPr b="1">
              <a:solidFill>
                <a:srgbClr val="002060"/>
              </a:solidFill>
            </a:endParaRPr>
          </a:p>
          <a:p>
            <a:pPr marL="228600" lvl="0" indent="-50800" algn="just" rtl="0">
              <a:lnSpc>
                <a:spcPct val="90000"/>
              </a:lnSpc>
              <a:spcBef>
                <a:spcPts val="1000"/>
              </a:spcBef>
              <a:spcAft>
                <a:spcPts val="0"/>
              </a:spcAft>
              <a:buClr>
                <a:schemeClr val="dk1"/>
              </a:buClr>
              <a:buSzPts val="2800"/>
              <a:buNone/>
            </a:pPr>
            <a:endParaRPr/>
          </a:p>
        </p:txBody>
      </p:sp>
      <p:sp>
        <p:nvSpPr>
          <p:cNvPr id="1005" name="Google Shape;1005;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6A3DEFD-7787-4FF8-A30A-09F1E33F83C3}" type="datetime1">
              <a:rPr lang="en-US" smtClean="0"/>
              <a:t>5/9/2022</a:t>
            </a:fld>
            <a:endParaRPr/>
          </a:p>
        </p:txBody>
      </p:sp>
      <p:sp>
        <p:nvSpPr>
          <p:cNvPr id="1006" name="Google Shape;1006;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07" name="Google Shape;1007;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12" name="Google Shape;1012;p96"/>
          <p:cNvPicPr preferRelativeResize="0"/>
          <p:nvPr/>
        </p:nvPicPr>
        <p:blipFill rotWithShape="1">
          <a:blip r:embed="rId3">
            <a:alphaModFix/>
          </a:blip>
          <a:srcRect/>
          <a:stretch/>
        </p:blipFill>
        <p:spPr>
          <a:xfrm>
            <a:off x="1238218" y="647299"/>
            <a:ext cx="9207535" cy="5272490"/>
          </a:xfrm>
          <a:prstGeom prst="rect">
            <a:avLst/>
          </a:prstGeom>
          <a:noFill/>
          <a:ln>
            <a:noFill/>
          </a:ln>
        </p:spPr>
      </p:pic>
      <p:sp>
        <p:nvSpPr>
          <p:cNvPr id="1013" name="Google Shape;1013;p9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2AB9DFD-0BFB-46F1-BAC1-C55ACC44B79B}" type="datetime1">
              <a:rPr lang="en-US" smtClean="0"/>
              <a:t>5/9/2022</a:t>
            </a:fld>
            <a:endParaRPr/>
          </a:p>
        </p:txBody>
      </p:sp>
      <p:sp>
        <p:nvSpPr>
          <p:cNvPr id="1014" name="Google Shape;1014;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15" name="Google Shape;1015;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97"/>
          <p:cNvSpPr txBox="1">
            <a:spLocks noGrp="1"/>
          </p:cNvSpPr>
          <p:nvPr>
            <p:ph type="title"/>
          </p:nvPr>
        </p:nvSpPr>
        <p:spPr>
          <a:xfrm>
            <a:off x="609600" y="274638"/>
            <a:ext cx="10972800" cy="8683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Translation Lookaside Buffer (TLB)</a:t>
            </a:r>
            <a:endParaRPr/>
          </a:p>
        </p:txBody>
      </p:sp>
      <p:sp>
        <p:nvSpPr>
          <p:cNvPr id="1021" name="Google Shape;1021;p97"/>
          <p:cNvSpPr txBox="1">
            <a:spLocks noGrp="1"/>
          </p:cNvSpPr>
          <p:nvPr>
            <p:ph type="body" idx="1"/>
          </p:nvPr>
        </p:nvSpPr>
        <p:spPr>
          <a:xfrm>
            <a:off x="609600" y="1214423"/>
            <a:ext cx="10972800" cy="4911741"/>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Speed up the lookup problem with a cache. Store most recent page lookup values in TLB.</a:t>
            </a:r>
            <a:endParaRPr/>
          </a:p>
          <a:p>
            <a:pPr marL="228600" lvl="0" indent="-228600" algn="just" rtl="0">
              <a:lnSpc>
                <a:spcPct val="90000"/>
              </a:lnSpc>
              <a:spcBef>
                <a:spcPts val="1000"/>
              </a:spcBef>
              <a:spcAft>
                <a:spcPts val="0"/>
              </a:spcAft>
              <a:buClr>
                <a:srgbClr val="323F4F"/>
              </a:buClr>
              <a:buSzPts val="2800"/>
              <a:buNone/>
            </a:pPr>
            <a:r>
              <a:rPr lang="en-US">
                <a:solidFill>
                  <a:srgbClr val="323F4F"/>
                </a:solidFill>
              </a:rPr>
              <a:t>Procedure of TLB</a:t>
            </a:r>
            <a:endParaRPr/>
          </a:p>
          <a:p>
            <a:pPr marL="228600" lvl="0" indent="-228600" algn="just" rtl="0">
              <a:lnSpc>
                <a:spcPct val="90000"/>
              </a:lnSpc>
              <a:spcBef>
                <a:spcPts val="1000"/>
              </a:spcBef>
              <a:spcAft>
                <a:spcPts val="0"/>
              </a:spcAft>
              <a:buClr>
                <a:schemeClr val="dk1"/>
              </a:buClr>
              <a:buSzPts val="2800"/>
              <a:buNone/>
            </a:pPr>
            <a:r>
              <a:rPr lang="en-US"/>
              <a:t>Step 1 :Extract page number.</a:t>
            </a:r>
            <a:endParaRPr/>
          </a:p>
          <a:p>
            <a:pPr marL="228600" lvl="0" indent="-228600" algn="just" rtl="0">
              <a:lnSpc>
                <a:spcPct val="90000"/>
              </a:lnSpc>
              <a:spcBef>
                <a:spcPts val="1000"/>
              </a:spcBef>
              <a:spcAft>
                <a:spcPts val="0"/>
              </a:spcAft>
              <a:buClr>
                <a:schemeClr val="dk1"/>
              </a:buClr>
              <a:buSzPts val="2800"/>
              <a:buNone/>
            </a:pPr>
            <a:r>
              <a:rPr lang="en-US"/>
              <a:t>Step 2 : Extract offset.</a:t>
            </a:r>
            <a:endParaRPr/>
          </a:p>
          <a:p>
            <a:pPr marL="228600" lvl="0" indent="-228600" algn="just" rtl="0">
              <a:lnSpc>
                <a:spcPct val="90000"/>
              </a:lnSpc>
              <a:spcBef>
                <a:spcPts val="1000"/>
              </a:spcBef>
              <a:spcAft>
                <a:spcPts val="0"/>
              </a:spcAft>
              <a:buClr>
                <a:schemeClr val="dk1"/>
              </a:buClr>
              <a:buSzPts val="2800"/>
              <a:buNone/>
            </a:pPr>
            <a:r>
              <a:rPr lang="en-US"/>
              <a:t>Step 3 : Look up page number in TLB.</a:t>
            </a:r>
            <a:endParaRPr/>
          </a:p>
          <a:p>
            <a:pPr marL="228600" lvl="0" indent="-228600" algn="just" rtl="0">
              <a:lnSpc>
                <a:spcPct val="90000"/>
              </a:lnSpc>
              <a:spcBef>
                <a:spcPts val="1000"/>
              </a:spcBef>
              <a:spcAft>
                <a:spcPts val="0"/>
              </a:spcAft>
              <a:buClr>
                <a:schemeClr val="dk1"/>
              </a:buClr>
              <a:buSzPts val="2800"/>
              <a:buNone/>
            </a:pPr>
            <a:r>
              <a:rPr lang="en-US"/>
              <a:t>Step 4 : If there, add offset to physical page number and access memory location.</a:t>
            </a:r>
            <a:endParaRPr/>
          </a:p>
          <a:p>
            <a:pPr marL="228600" lvl="0" indent="-228600" algn="just" rtl="0">
              <a:lnSpc>
                <a:spcPct val="90000"/>
              </a:lnSpc>
              <a:spcBef>
                <a:spcPts val="1000"/>
              </a:spcBef>
              <a:spcAft>
                <a:spcPts val="0"/>
              </a:spcAft>
              <a:buClr>
                <a:schemeClr val="dk1"/>
              </a:buClr>
              <a:buSzPts val="2800"/>
              <a:buNone/>
            </a:pPr>
            <a:r>
              <a:rPr lang="en-US"/>
              <a:t>Step 5 : Otherwise, trap to OS. OS performs check, looks up physical page number, and loads translation into TLB. Restarts the instruction.</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09F8D014-E2DB-AFC7-D564-C31891B8750C}"/>
              </a:ext>
            </a:extLst>
          </p:cNvPr>
          <p:cNvSpPr>
            <a:spLocks noGrp="1"/>
          </p:cNvSpPr>
          <p:nvPr>
            <p:ph type="dt" idx="10"/>
          </p:nvPr>
        </p:nvSpPr>
        <p:spPr/>
        <p:txBody>
          <a:bodyPr/>
          <a:lstStyle/>
          <a:p>
            <a:fld id="{D8252AC0-88BA-493E-BAF9-91A9EC526950}" type="datetime1">
              <a:rPr lang="en-US" smtClean="0"/>
              <a:t>5/9/2022</a:t>
            </a:fld>
            <a:endParaRPr lang="en-US"/>
          </a:p>
        </p:txBody>
      </p:sp>
      <p:sp>
        <p:nvSpPr>
          <p:cNvPr id="3" name="Footer Placeholder 2">
            <a:extLst>
              <a:ext uri="{FF2B5EF4-FFF2-40B4-BE49-F238E27FC236}">
                <a16:creationId xmlns:a16="http://schemas.microsoft.com/office/drawing/2014/main" id="{1057C290-31EA-9A2B-BC40-30FB9E744CA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DD75BB87-C7D3-CC2A-0C4E-269593AEB6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with TLB</a:t>
            </a:r>
            <a:endParaRPr/>
          </a:p>
        </p:txBody>
      </p:sp>
      <p:pic>
        <p:nvPicPr>
          <p:cNvPr id="1027" name="Google Shape;1027;p98"/>
          <p:cNvPicPr preferRelativeResize="0">
            <a:picLocks noGrp="1"/>
          </p:cNvPicPr>
          <p:nvPr>
            <p:ph type="body" idx="1"/>
          </p:nvPr>
        </p:nvPicPr>
        <p:blipFill rotWithShape="1">
          <a:blip r:embed="rId3">
            <a:alphaModFix/>
          </a:blip>
          <a:srcRect/>
          <a:stretch/>
        </p:blipFill>
        <p:spPr>
          <a:xfrm>
            <a:off x="2105231" y="1600203"/>
            <a:ext cx="7981540" cy="4525963"/>
          </a:xfrm>
          <a:prstGeom prst="rect">
            <a:avLst/>
          </a:prstGeom>
          <a:noFill/>
          <a:ln>
            <a:noFill/>
          </a:ln>
        </p:spPr>
      </p:pic>
      <p:sp>
        <p:nvSpPr>
          <p:cNvPr id="1028" name="Google Shape;1028;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5E25E78-55D7-45F9-AE54-D5CDEA213A6C}" type="datetime1">
              <a:rPr lang="en-US" smtClean="0"/>
              <a:t>5/9/2022</a:t>
            </a:fld>
            <a:endParaRPr/>
          </a:p>
        </p:txBody>
      </p:sp>
      <p:sp>
        <p:nvSpPr>
          <p:cNvPr id="1029" name="Google Shape;1029;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30" name="Google Shape;1030;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99"/>
          <p:cNvSpPr txBox="1">
            <a:spLocks noGrp="1"/>
          </p:cNvSpPr>
          <p:nvPr>
            <p:ph type="body" idx="1"/>
          </p:nvPr>
        </p:nvSpPr>
        <p:spPr>
          <a:xfrm>
            <a:off x="609600" y="357169"/>
            <a:ext cx="10972800" cy="576899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If the page number is not in the TLB (TLB miss) a memory reference to the page table must be made. </a:t>
            </a:r>
            <a:endParaRPr/>
          </a:p>
          <a:p>
            <a:pPr marL="228600" lvl="0" indent="-228600" algn="just" rtl="0">
              <a:lnSpc>
                <a:spcPct val="90000"/>
              </a:lnSpc>
              <a:spcBef>
                <a:spcPts val="1000"/>
              </a:spcBef>
              <a:spcAft>
                <a:spcPts val="0"/>
              </a:spcAft>
              <a:buClr>
                <a:schemeClr val="dk1"/>
              </a:buClr>
              <a:buSzPts val="2800"/>
              <a:buChar char="•"/>
            </a:pPr>
            <a:r>
              <a:rPr lang="en-US"/>
              <a:t>In addition, we add the page number and frame number into TLB </a:t>
            </a:r>
            <a:endParaRPr/>
          </a:p>
          <a:p>
            <a:pPr marL="228600" lvl="0" indent="-228600" algn="just" rtl="0">
              <a:lnSpc>
                <a:spcPct val="90000"/>
              </a:lnSpc>
              <a:spcBef>
                <a:spcPts val="1000"/>
              </a:spcBef>
              <a:spcAft>
                <a:spcPts val="0"/>
              </a:spcAft>
              <a:buClr>
                <a:schemeClr val="dk1"/>
              </a:buClr>
              <a:buSzPts val="2800"/>
              <a:buChar char="•"/>
            </a:pPr>
            <a:r>
              <a:rPr lang="en-US"/>
              <a:t> If the TLB already full, the OS have to must select one for replacement</a:t>
            </a:r>
            <a:endParaRPr/>
          </a:p>
          <a:p>
            <a:pPr marL="228600" lvl="0" indent="-228600" algn="just" rtl="0">
              <a:lnSpc>
                <a:spcPct val="90000"/>
              </a:lnSpc>
              <a:spcBef>
                <a:spcPts val="1000"/>
              </a:spcBef>
              <a:spcAft>
                <a:spcPts val="0"/>
              </a:spcAft>
              <a:buClr>
                <a:schemeClr val="dk1"/>
              </a:buClr>
              <a:buSzPts val="2800"/>
              <a:buChar char="•"/>
            </a:pPr>
            <a:r>
              <a:rPr lang="en-US"/>
              <a:t> Some TLBs allow entries to be </a:t>
            </a:r>
            <a:r>
              <a:rPr lang="en-US">
                <a:solidFill>
                  <a:srgbClr val="0070C0"/>
                </a:solidFill>
              </a:rPr>
              <a:t>wire down</a:t>
            </a:r>
            <a:r>
              <a:rPr lang="en-US"/>
              <a:t>, meaning that they cannot be removed from the TLB, for example kernel codes</a:t>
            </a:r>
            <a:endParaRPr/>
          </a:p>
          <a:p>
            <a:pPr marL="228600" lvl="0" indent="-228600" algn="just" rtl="0">
              <a:lnSpc>
                <a:spcPct val="90000"/>
              </a:lnSpc>
              <a:spcBef>
                <a:spcPts val="1000"/>
              </a:spcBef>
              <a:spcAft>
                <a:spcPts val="0"/>
              </a:spcAft>
              <a:buClr>
                <a:schemeClr val="dk1"/>
              </a:buClr>
              <a:buSzPts val="2800"/>
              <a:buChar char="•"/>
            </a:pPr>
            <a:r>
              <a:rPr lang="en-US"/>
              <a:t> The percentage of times that a particular page number is found in the TLN is called </a:t>
            </a:r>
            <a:r>
              <a:rPr lang="en-US">
                <a:solidFill>
                  <a:srgbClr val="0070C0"/>
                </a:solidFill>
              </a:rPr>
              <a:t>hit ratio </a:t>
            </a:r>
            <a:endParaRPr/>
          </a:p>
          <a:p>
            <a:pPr marL="228600" lvl="0" indent="-228600" algn="just" rtl="0">
              <a:lnSpc>
                <a:spcPct val="90000"/>
              </a:lnSpc>
              <a:spcBef>
                <a:spcPts val="1000"/>
              </a:spcBef>
              <a:spcAft>
                <a:spcPts val="0"/>
              </a:spcAft>
              <a:buClr>
                <a:schemeClr val="dk1"/>
              </a:buClr>
              <a:buSzPts val="2800"/>
              <a:buNone/>
            </a:pPr>
            <a:endParaRPr/>
          </a:p>
        </p:txBody>
      </p:sp>
      <p:sp>
        <p:nvSpPr>
          <p:cNvPr id="1036" name="Google Shape;1036;p9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2B655C5-E214-40C5-BACA-42188AD801FE}" type="datetime1">
              <a:rPr lang="en-US" smtClean="0"/>
              <a:t>5/9/2022</a:t>
            </a:fld>
            <a:endParaRPr/>
          </a:p>
        </p:txBody>
      </p:sp>
      <p:sp>
        <p:nvSpPr>
          <p:cNvPr id="1037" name="Google Shape;1037;p9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38" name="Google Shape;1038;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9330</Words>
  <Application>Microsoft Office PowerPoint</Application>
  <PresentationFormat>Widescreen</PresentationFormat>
  <Paragraphs>1304</Paragraphs>
  <Slides>158</Slides>
  <Notes>158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158</vt:i4>
      </vt:variant>
    </vt:vector>
  </HeadingPairs>
  <TitlesOfParts>
    <vt:vector size="166" baseType="lpstr">
      <vt:lpstr>Noto Sans Symbols</vt:lpstr>
      <vt:lpstr>Palatino</vt:lpstr>
      <vt:lpstr>Times New Roman</vt:lpstr>
      <vt:lpstr>Arial</vt:lpstr>
      <vt:lpstr>Cambria</vt:lpstr>
      <vt:lpstr>Helvetica Neue</vt:lpstr>
      <vt:lpstr>Calibri</vt:lpstr>
      <vt:lpstr>Office Theme</vt:lpstr>
      <vt:lpstr>PowerPoint Presentation</vt:lpstr>
      <vt:lpstr>Topics </vt:lpstr>
      <vt:lpstr>Basics of Memory Management</vt:lpstr>
      <vt:lpstr>Memory : Basics </vt:lpstr>
      <vt:lpstr>Memory : Basics (Cont.) </vt:lpstr>
      <vt:lpstr>Basic Hardware </vt:lpstr>
      <vt:lpstr>A Base and a Limit Register</vt:lpstr>
      <vt:lpstr>A Base and a Limit Register</vt:lpstr>
      <vt:lpstr>Hardware Address Protection</vt:lpstr>
      <vt:lpstr>Address Binding</vt:lpstr>
      <vt:lpstr>Address Binding</vt:lpstr>
      <vt:lpstr>Binding of Instructions and Data to Memory</vt:lpstr>
      <vt:lpstr>Multistep Processing of a User Program</vt:lpstr>
      <vt:lpstr>Program Execution</vt:lpstr>
      <vt:lpstr>Compilation</vt:lpstr>
      <vt:lpstr>Assembler</vt:lpstr>
      <vt:lpstr>PowerPoint Presentation</vt:lpstr>
      <vt:lpstr>Linker/Loader</vt:lpstr>
      <vt:lpstr>Logical vs Physical Address Space</vt:lpstr>
      <vt:lpstr>Logical vs Physical Address Space (Cont.)</vt:lpstr>
      <vt:lpstr>Dynamic Relocation using a Relocation Register</vt:lpstr>
      <vt:lpstr>PowerPoint Presentation</vt:lpstr>
      <vt:lpstr>Dynamic Loading</vt:lpstr>
      <vt:lpstr>Dynamic linking </vt:lpstr>
      <vt:lpstr>Swapping</vt:lpstr>
      <vt:lpstr>CONTIGUOUS MEMORY ALLOCATION</vt:lpstr>
      <vt:lpstr>Contiguous Allocation</vt:lpstr>
      <vt:lpstr>Contiguous Allocation (Cont.)</vt:lpstr>
      <vt:lpstr>Contiguous Allocation (Cont.)</vt:lpstr>
      <vt:lpstr>Contiguous Allocation (Cont.)</vt:lpstr>
      <vt:lpstr>Hardware Support for Relocation and Limit Registers</vt:lpstr>
      <vt:lpstr>Contiguous Allocation (Cont.)</vt:lpstr>
      <vt:lpstr>Contiguous Allocation (Cont.)</vt:lpstr>
      <vt:lpstr>Contiguous Allocation Technique</vt:lpstr>
      <vt:lpstr>Fixed Partitioning </vt:lpstr>
      <vt:lpstr>Fixed Partitioning (Cont.) </vt:lpstr>
      <vt:lpstr>Fixed Partitioning (Cont.) </vt:lpstr>
      <vt:lpstr>Disadvantages of Fixed Partitioning</vt:lpstr>
      <vt:lpstr>Fragmentation</vt:lpstr>
      <vt:lpstr>Internal Fragmentation</vt:lpstr>
      <vt:lpstr>Internal Fragmentation (Cont.)</vt:lpstr>
      <vt:lpstr>PowerPoint Presentation</vt:lpstr>
      <vt:lpstr>Variable - Partitioning </vt:lpstr>
      <vt:lpstr>Variable – Partitioning (Cont.) </vt:lpstr>
      <vt:lpstr>Variable – Partitioning (Cont.) </vt:lpstr>
      <vt:lpstr>Variable – Partitioning (Cont.) </vt:lpstr>
      <vt:lpstr>Variable – Partitioning (Cont.) </vt:lpstr>
      <vt:lpstr>Variable – Partitioning (Cont.) </vt:lpstr>
      <vt:lpstr>Variable – Partitioning (Cont.) </vt:lpstr>
      <vt:lpstr>Variable – Partitioning (Cont.) </vt:lpstr>
      <vt:lpstr>Partition Allocation Algorithm</vt:lpstr>
      <vt:lpstr>First Fit</vt:lpstr>
      <vt:lpstr>Best Fit</vt:lpstr>
      <vt:lpstr>Worst Fit</vt:lpstr>
      <vt:lpstr>Problem to Solve</vt:lpstr>
      <vt:lpstr>Steps to Solve – First Fit</vt:lpstr>
      <vt:lpstr>Steps to Solve – Best Fit</vt:lpstr>
      <vt:lpstr>Steps to Solve – Worst Fit</vt:lpstr>
      <vt:lpstr>Disadvantages of Variable - Partitioning</vt:lpstr>
      <vt:lpstr>Complex Memory Allocation</vt:lpstr>
      <vt:lpstr>External Fragmentation</vt:lpstr>
      <vt:lpstr>External Fragmentation (Cont.)</vt:lpstr>
      <vt:lpstr>External Fragmentation (Cont.)</vt:lpstr>
      <vt:lpstr>Solution to External Fragmentation </vt:lpstr>
      <vt:lpstr>Solution to External Fragmentation (Cont.) </vt:lpstr>
      <vt:lpstr>Solution to External Fragmentation (Cont.) </vt:lpstr>
      <vt:lpstr>Solution to External Fragmentation (Cont.) </vt:lpstr>
      <vt:lpstr>Fixed vs Variable Partitioning </vt:lpstr>
      <vt:lpstr>Internal vs External Fragmentation</vt:lpstr>
      <vt:lpstr>Non Contiguous Allocation</vt:lpstr>
      <vt:lpstr>Techniques</vt:lpstr>
      <vt:lpstr>PAGING</vt:lpstr>
      <vt:lpstr>Paging</vt:lpstr>
      <vt:lpstr>Example </vt:lpstr>
      <vt:lpstr>PowerPoint Presentation</vt:lpstr>
      <vt:lpstr>Paging</vt:lpstr>
      <vt:lpstr>Logical Address and Physical Address</vt:lpstr>
      <vt:lpstr>PowerPoint Presentation</vt:lpstr>
      <vt:lpstr>Logical Address</vt:lpstr>
      <vt:lpstr>Physical Address</vt:lpstr>
      <vt:lpstr>PowerPoint Presentation</vt:lpstr>
      <vt:lpstr>Memory Management</vt:lpstr>
      <vt:lpstr>PowerPoint Presentation</vt:lpstr>
      <vt:lpstr>PowerPoint Presentation</vt:lpstr>
      <vt:lpstr>Paging Hardware</vt:lpstr>
      <vt:lpstr>Paging Hardware</vt:lpstr>
      <vt:lpstr>Paging Hardware</vt:lpstr>
      <vt:lpstr>Paging Model of Logical and  Physical Memory</vt:lpstr>
      <vt:lpstr>PowerPoint Presentation</vt:lpstr>
      <vt:lpstr>Paging Example</vt:lpstr>
      <vt:lpstr>Free Frame List</vt:lpstr>
      <vt:lpstr>Free Frame List</vt:lpstr>
      <vt:lpstr>Page Table</vt:lpstr>
      <vt:lpstr>PowerPoint Presentation</vt:lpstr>
      <vt:lpstr>Problem with paging</vt:lpstr>
      <vt:lpstr>PowerPoint Presentation</vt:lpstr>
      <vt:lpstr>Translation Lookaside Buffer (TLB)</vt:lpstr>
      <vt:lpstr>Paging with TLB</vt:lpstr>
      <vt:lpstr>PowerPoint Presentation</vt:lpstr>
      <vt:lpstr>PowerPoint Presentation</vt:lpstr>
      <vt:lpstr>Effective Access Time</vt:lpstr>
      <vt:lpstr>Memory Protection</vt:lpstr>
      <vt:lpstr>Memory Protection</vt:lpstr>
      <vt:lpstr>Valid – Invalid Bit</vt:lpstr>
      <vt:lpstr>PowerPoint Presentation</vt:lpstr>
      <vt:lpstr>PageFault</vt:lpstr>
      <vt:lpstr>PowerPoint Presentation</vt:lpstr>
      <vt:lpstr>PowerPoint Presentation</vt:lpstr>
      <vt:lpstr>Shared Pages</vt:lpstr>
      <vt:lpstr>Shared Pages</vt:lpstr>
      <vt:lpstr>Shared Pages</vt:lpstr>
      <vt:lpstr>STRUCTURE OF A PAGE TABLE</vt:lpstr>
      <vt:lpstr>Structure of the Page Table</vt:lpstr>
      <vt:lpstr>Two-Level Paging Example</vt:lpstr>
      <vt:lpstr>Hierarchical Page Tables</vt:lpstr>
      <vt:lpstr>Two-Level Page-Table Scheme</vt:lpstr>
      <vt:lpstr>Address-Translation Scheme for two level 32 bit paging architecture</vt:lpstr>
      <vt:lpstr>64-bit Logical Address Space</vt:lpstr>
      <vt:lpstr>PowerPoint Presentation</vt:lpstr>
      <vt:lpstr>Three-level Paging Scheme</vt:lpstr>
      <vt:lpstr>Hashed Page Tables</vt:lpstr>
      <vt:lpstr>Hashed Page Tables (Cont.)</vt:lpstr>
      <vt:lpstr>Hashed Page Table</vt:lpstr>
      <vt:lpstr>Inverted Page Table</vt:lpstr>
      <vt:lpstr>Inverted Page Table Architecture</vt:lpstr>
      <vt:lpstr>Paging - ARM</vt:lpstr>
      <vt:lpstr>Paging - ARM</vt:lpstr>
      <vt:lpstr>PowerPoint Presentation</vt:lpstr>
      <vt:lpstr>SEGMENTATION</vt:lpstr>
      <vt:lpstr>Non-Contiguous Memory Allocation</vt:lpstr>
      <vt:lpstr>Segmentation</vt:lpstr>
      <vt:lpstr>Program and Segment</vt:lpstr>
      <vt:lpstr>User’s View of a Program</vt:lpstr>
      <vt:lpstr>Logical View of Segmentation</vt:lpstr>
      <vt:lpstr>Example – Compilation of C program</vt:lpstr>
      <vt:lpstr>Segmentation Architecture </vt:lpstr>
      <vt:lpstr>Segmentation Architecture (Cont.)</vt:lpstr>
      <vt:lpstr>Segmentation Architecture (Cont.)</vt:lpstr>
      <vt:lpstr>Segmentation Hardware</vt:lpstr>
      <vt:lpstr>Segmentation Example</vt:lpstr>
      <vt:lpstr>Paged Segmentation</vt:lpstr>
      <vt:lpstr>Paged Segmentation Implementation</vt:lpstr>
      <vt:lpstr>Combined Paging and Segmentation Scheme</vt:lpstr>
      <vt:lpstr>Address Translation</vt:lpstr>
      <vt:lpstr>Advantages of Combined Scheme</vt:lpstr>
      <vt:lpstr>Disadvantage</vt:lpstr>
      <vt:lpstr>Example: The Intel 32 and 64-bit Architectures</vt:lpstr>
      <vt:lpstr>Example: The Intel IA-32 Architecture</vt:lpstr>
      <vt:lpstr>The Intel IA-32 Segmentation</vt:lpstr>
      <vt:lpstr>Intel IA-32 Segmentation</vt:lpstr>
      <vt:lpstr>Intel IA-32 Segmentation</vt:lpstr>
      <vt:lpstr>Intel IA-32 Segmentation</vt:lpstr>
      <vt:lpstr>IA-32 Paging</vt:lpstr>
      <vt:lpstr>Intel IA-32 Paging Architecture</vt:lpstr>
      <vt:lpstr>Intel IA-32 Page Address Extensions</vt:lpstr>
      <vt:lpstr>Intel IA-32 Page Address Extensions</vt:lpstr>
      <vt:lpstr>Intel x86-64</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dc:creator>
  <cp:lastModifiedBy>DIVYAN VIVIAN</cp:lastModifiedBy>
  <cp:revision>1</cp:revision>
  <dcterms:created xsi:type="dcterms:W3CDTF">2021-01-16T16:32:25Z</dcterms:created>
  <dcterms:modified xsi:type="dcterms:W3CDTF">2022-05-09T08:26:56Z</dcterms:modified>
</cp:coreProperties>
</file>